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26"/>
  </p:notesMasterIdLst>
  <p:sldIdLst>
    <p:sldId id="256" r:id="rId2"/>
    <p:sldId id="257" r:id="rId3"/>
    <p:sldId id="320" r:id="rId4"/>
    <p:sldId id="342" r:id="rId5"/>
    <p:sldId id="343" r:id="rId6"/>
    <p:sldId id="291" r:id="rId7"/>
    <p:sldId id="292" r:id="rId8"/>
    <p:sldId id="321" r:id="rId9"/>
    <p:sldId id="326" r:id="rId10"/>
    <p:sldId id="327" r:id="rId11"/>
    <p:sldId id="328" r:id="rId12"/>
    <p:sldId id="329" r:id="rId13"/>
    <p:sldId id="294" r:id="rId14"/>
    <p:sldId id="293" r:id="rId15"/>
    <p:sldId id="330" r:id="rId16"/>
    <p:sldId id="332" r:id="rId17"/>
    <p:sldId id="333" r:id="rId18"/>
    <p:sldId id="334" r:id="rId19"/>
    <p:sldId id="331" r:id="rId20"/>
    <p:sldId id="335" r:id="rId21"/>
    <p:sldId id="336" r:id="rId22"/>
    <p:sldId id="337" r:id="rId23"/>
    <p:sldId id="339" r:id="rId24"/>
    <p:sldId id="31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9966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93D6CB5C-9B9F-4A56-A7CB-A50120D6F633}" type="datetimeFigureOut">
              <a:rPr lang="en-US"/>
              <a:pPr>
                <a:defRPr/>
              </a:pPr>
              <a:t>11/8/2015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1138B9FA-C80F-4879-92E3-DC9D2382358E}" type="slidenum">
              <a:rPr lang="en-US"/>
              <a:pPr>
                <a:defRPr/>
              </a:pPr>
              <a:t>‹#›</a:t>
            </a:fld>
            <a:endParaRPr lang="en-US"/>
          </a:p>
        </p:txBody>
      </p:sp>
    </p:spTree>
    <p:extLst>
      <p:ext uri="{BB962C8B-B14F-4D97-AF65-F5344CB8AC3E}">
        <p14:creationId xmlns="" xmlns:p14="http://schemas.microsoft.com/office/powerpoint/2010/main" val="1160585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1E893E44-9E52-4D45-BA35-B9BDC2AECAA9}"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2D00FB-5AB0-4F40-8D20-5670FE311FE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CD5B14-A54F-4353-B523-03CEA529E81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D7F06C-AAEF-4F7C-B31F-C81637D8767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FFDA56-E975-4D62-BC6B-783BE603CE3E}"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5CACB2F-8043-4BCC-8916-A6E91899226A}"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C24DF7E-13A9-43A8-93D1-B4F7C4DF43B8}"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F60DB11-5572-4053-AB71-E641D9402CA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B7D5185-C74C-492F-A2C8-0AF0D800011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E5CD28B-53F9-485C-AAB1-47C809872ADC}"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9B49181-CC01-445A-8F65-4A7644D6F2B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14FBF262-4D01-433D-9B32-B598C0334354}" type="slidenum">
              <a:rPr lang="en-US" smtClean="0"/>
              <a:pPr>
                <a:defRPr/>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fontAlgn="auto" hangingPunct="1">
              <a:spcAft>
                <a:spcPts val="0"/>
              </a:spcAft>
              <a:defRPr/>
            </a:pPr>
            <a:endParaRPr lang="en-US" dirty="0" smtClean="0"/>
          </a:p>
        </p:txBody>
      </p:sp>
      <p:sp>
        <p:nvSpPr>
          <p:cNvPr id="5123" name="Rectangle 3"/>
          <p:cNvSpPr>
            <a:spLocks noGrp="1" noChangeArrowheads="1"/>
          </p:cNvSpPr>
          <p:nvPr>
            <p:ph type="subTitle" idx="1"/>
          </p:nvPr>
        </p:nvSpPr>
        <p:spPr/>
        <p:txBody>
          <a:bodyPr/>
          <a:lstStyle/>
          <a:p>
            <a:pPr marR="0" eaLnBrk="1" hangingPunct="1"/>
            <a:endParaRPr lang="en-US" smtClean="0"/>
          </a:p>
        </p:txBody>
      </p:sp>
      <p:pic>
        <p:nvPicPr>
          <p:cNvPr id="5124" name="Picture 12" descr="background-3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 y="0"/>
            <a:ext cx="9448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5" name="WordArt 13"/>
          <p:cNvSpPr>
            <a:spLocks noChangeArrowheads="1" noChangeShapeType="1" noTextEdit="1"/>
          </p:cNvSpPr>
          <p:nvPr/>
        </p:nvSpPr>
        <p:spPr bwMode="auto">
          <a:xfrm>
            <a:off x="1752600" y="1524000"/>
            <a:ext cx="5943600" cy="1143000"/>
          </a:xfrm>
          <a:prstGeom prst="rect">
            <a:avLst/>
          </a:prstGeom>
        </p:spPr>
        <p:txBody>
          <a:bodyPr wrap="none" fromWordArt="1">
            <a:prstTxWarp prst="textPlain">
              <a:avLst>
                <a:gd name="adj" fmla="val 50000"/>
              </a:avLst>
            </a:prstTxWarp>
          </a:bodyPr>
          <a:lstStyle/>
          <a:p>
            <a:pPr algn="ctr"/>
            <a:r>
              <a:rPr lang="en-US" sz="3600" b="1"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LỊCH SỬ</a:t>
            </a:r>
          </a:p>
        </p:txBody>
      </p:sp>
      <p:sp>
        <p:nvSpPr>
          <p:cNvPr id="5127" name="WordArt 15" descr="Paper bag"/>
          <p:cNvSpPr>
            <a:spLocks noChangeArrowheads="1" noChangeShapeType="1" noTextEdit="1"/>
          </p:cNvSpPr>
          <p:nvPr/>
        </p:nvSpPr>
        <p:spPr bwMode="auto">
          <a:xfrm>
            <a:off x="6172200" y="3276600"/>
            <a:ext cx="1600200" cy="762000"/>
          </a:xfrm>
          <a:prstGeom prst="rect">
            <a:avLst/>
          </a:prstGeom>
        </p:spPr>
        <p:txBody>
          <a:bodyPr wrap="none" fromWordArt="1">
            <a:prstTxWarp prst="textPlain">
              <a:avLst>
                <a:gd name="adj" fmla="val 50000"/>
              </a:avLst>
            </a:prstTxWarp>
          </a:bodyPr>
          <a:lstStyle/>
          <a:p>
            <a:pPr algn="ctr"/>
            <a:r>
              <a:rPr lang="en-US" sz="3600"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LỚP </a:t>
            </a:r>
            <a:r>
              <a:rPr lang="en-US" sz="3600" kern="10" dirty="0" smtClean="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5</a:t>
            </a:r>
            <a:endParaRPr lang="en-US" sz="3600"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endParaRPr>
          </a:p>
        </p:txBody>
      </p:sp>
      <p:pic>
        <p:nvPicPr>
          <p:cNvPr id="5128" name="Picture 1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28600" y="4346575"/>
            <a:ext cx="1066800" cy="2511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10244" name="Picture 5" descr="port_turq_borde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186" y="0"/>
            <a:ext cx="9155113" cy="686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0248" name="TextBox 3"/>
          <p:cNvSpPr txBox="1">
            <a:spLocks noChangeArrowheads="1"/>
          </p:cNvSpPr>
          <p:nvPr/>
        </p:nvSpPr>
        <p:spPr bwMode="auto">
          <a:xfrm>
            <a:off x="533400" y="609600"/>
            <a:ext cx="81534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b="1" dirty="0" smtClean="0">
                <a:solidFill>
                  <a:srgbClr val="FF0000"/>
                </a:solidFill>
                <a:latin typeface="Times New Roman" pitchFamily="18" charset="0"/>
                <a:cs typeface="Times New Roman" pitchFamily="18" charset="0"/>
              </a:rPr>
              <a:t>BÁC HỒ ĐỘC TUYÊN NGÔN ĐỘC LẬP</a:t>
            </a:r>
            <a:endParaRPr lang="en-US" sz="3200" b="1" dirty="0">
              <a:solidFill>
                <a:srgbClr val="FF0000"/>
              </a:solidFill>
              <a:latin typeface="Times New Roman" pitchFamily="18" charset="0"/>
              <a:cs typeface="Times New Roman" pitchFamily="18" charset="0"/>
            </a:endParaRPr>
          </a:p>
        </p:txBody>
      </p:sp>
      <p:sp>
        <p:nvSpPr>
          <p:cNvPr id="5" name="TextBox 4"/>
          <p:cNvSpPr txBox="1">
            <a:spLocks noChangeArrowheads="1"/>
          </p:cNvSpPr>
          <p:nvPr/>
        </p:nvSpPr>
        <p:spPr bwMode="auto">
          <a:xfrm>
            <a:off x="495300" y="1447800"/>
            <a:ext cx="81534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err="1" smtClean="0">
                <a:latin typeface="Times New Roman" pitchFamily="18" charset="0"/>
                <a:cs typeface="Times New Roman" pitchFamily="18" charset="0"/>
              </a:rPr>
              <a:t>Quang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cảnh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Nội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ngày</a:t>
            </a:r>
            <a:r>
              <a:rPr lang="en-US" sz="3200" b="1" dirty="0" smtClean="0">
                <a:latin typeface="Times New Roman" pitchFamily="18" charset="0"/>
                <a:cs typeface="Times New Roman" pitchFamily="18" charset="0"/>
              </a:rPr>
              <a:t> 2-9-1945</a:t>
            </a:r>
            <a:endParaRPr lang="en-US" sz="3200" b="1" dirty="0">
              <a:latin typeface="Times New Roman" pitchFamily="18" charset="0"/>
              <a:cs typeface="Times New Roman" pitchFamily="18" charset="0"/>
            </a:endParaRPr>
          </a:p>
        </p:txBody>
      </p:sp>
      <p:sp>
        <p:nvSpPr>
          <p:cNvPr id="2" name="Rectangle 1"/>
          <p:cNvSpPr/>
          <p:nvPr/>
        </p:nvSpPr>
        <p:spPr>
          <a:xfrm>
            <a:off x="914400" y="2971800"/>
            <a:ext cx="7543800" cy="3108543"/>
          </a:xfrm>
          <a:prstGeom prst="rect">
            <a:avLst/>
          </a:prstGeom>
        </p:spPr>
        <p:txBody>
          <a:bodyPr wrap="square">
            <a:spAutoFit/>
          </a:bodyPr>
          <a:lstStyle/>
          <a:p>
            <a:pPr eaLnBrk="0" hangingPunct="0">
              <a:spcBef>
                <a:spcPct val="50000"/>
              </a:spcBef>
              <a:buFontTx/>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bừng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a:t>
            </a:r>
            <a:r>
              <a:rPr lang="en-US" sz="2800" dirty="0" smtClean="0">
                <a:latin typeface="Times New Roman" pitchFamily="18" charset="0"/>
                <a:cs typeface="Times New Roman" pitchFamily="18" charset="0"/>
              </a:rPr>
              <a:t>.</a:t>
            </a:r>
          </a:p>
          <a:p>
            <a:pPr eaLnBrk="0" hangingPunct="0">
              <a:spcBef>
                <a:spcPct val="50000"/>
              </a:spcBef>
              <a:buFontTx/>
              <a:buChar char="-"/>
            </a:pP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Đồng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bào</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Hà</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Nội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không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kể</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già</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trẻ</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gái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trai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mọi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người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đều</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xuống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đường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hướng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về</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quảng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trường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Ba</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Đình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chờ</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buổi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lễ</a:t>
            </a:r>
            <a:r>
              <a:rPr lang="en-US" sz="2800" dirty="0" smtClean="0">
                <a:solidFill>
                  <a:srgbClr val="000000"/>
                </a:solidFill>
                <a:latin typeface="Times New Roman" pitchFamily="18" charset="0"/>
                <a:cs typeface="Times New Roman" pitchFamily="18" charset="0"/>
              </a:rPr>
              <a:t>.</a:t>
            </a:r>
          </a:p>
          <a:p>
            <a:pPr eaLnBrk="0" hangingPunct="0">
              <a:spcBef>
                <a:spcPct val="50000"/>
              </a:spcBef>
              <a:buFontTx/>
              <a:buChar char="-"/>
            </a:pP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Đội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danh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dự</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đứng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nghiêm</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trang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quanh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lễ</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đài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mới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dựng</a:t>
            </a:r>
            <a:r>
              <a:rPr lang="en-US" sz="2800" dirty="0" smtClean="0">
                <a:solidFill>
                  <a:srgbClr val="00000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p:txBody>
      </p:sp>
      <p:pic>
        <p:nvPicPr>
          <p:cNvPr id="11" name="Picture 17" descr="KN Hoa la"/>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0500" y="5630585"/>
            <a:ext cx="1383632" cy="1065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8" descr="KN Hoa la"/>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90500" y="2571988"/>
            <a:ext cx="1383632" cy="1009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9" descr="KN Hoa la"/>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569868" y="2571988"/>
            <a:ext cx="1383632" cy="1009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20" descr="KN Hoa la"/>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569868" y="5686663"/>
            <a:ext cx="1383632" cy="1009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Rectangle 14"/>
          <p:cNvSpPr>
            <a:spLocks noChangeArrowheads="1"/>
          </p:cNvSpPr>
          <p:nvPr/>
        </p:nvSpPr>
        <p:spPr bwMode="auto">
          <a:xfrm>
            <a:off x="152400" y="2514600"/>
            <a:ext cx="8839200" cy="4191000"/>
          </a:xfrm>
          <a:prstGeom prst="rect">
            <a:avLst/>
          </a:prstGeom>
          <a:noFill/>
          <a:ln w="76200">
            <a:solidFill>
              <a:srgbClr val="0000FF"/>
            </a:solidFill>
            <a:miter lim="800000"/>
            <a:headEnd/>
            <a:tailEnd/>
          </a:ln>
          <a:effectLst/>
          <a:extLst>
            <a:ext uri="{909E8E84-426E-40DD-AFC4-6F175D3DCCD1}">
              <a14:hiddenFill xmlns="" xmlns:a14="http://schemas.microsoft.com/office/drawing/2010/main">
                <a:solidFill>
                  <a:srgbClr val="C0C0C0"/>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500">
              <a:solidFill>
                <a:srgbClr val="00CC00"/>
              </a:solidFill>
              <a:latin typeface="Times New Roman" pitchFamily="18" charset="0"/>
              <a:cs typeface="Times New Roman" pitchFamily="18" charset="0"/>
            </a:endParaRPr>
          </a:p>
          <a:p>
            <a:pPr marL="342900" indent="-342900">
              <a:spcBef>
                <a:spcPct val="20000"/>
              </a:spcBef>
            </a:pPr>
            <a:endParaRPr lang="en-US" sz="500">
              <a:solidFill>
                <a:srgbClr val="00CC00"/>
              </a:solidFill>
              <a:latin typeface="Times New Roman" pitchFamily="18" charset="0"/>
              <a:cs typeface="Times New Roman" pitchFamily="18" charset="0"/>
            </a:endParaRPr>
          </a:p>
          <a:p>
            <a:pPr marL="342900" indent="-342900">
              <a:spcBef>
                <a:spcPct val="20000"/>
              </a:spcBef>
            </a:pPr>
            <a:endParaRPr lang="en-US" sz="500">
              <a:solidFill>
                <a:srgbClr val="FFCC00"/>
              </a:solidFill>
              <a:latin typeface="Times New Roman" pitchFamily="18" charset="0"/>
              <a:cs typeface="Times New Roman" pitchFamily="18" charset="0"/>
            </a:endParaRPr>
          </a:p>
          <a:p>
            <a:pPr marL="342900" indent="-342900" algn="ctr">
              <a:spcBef>
                <a:spcPct val="20000"/>
              </a:spcBef>
            </a:pPr>
            <a:endParaRPr lang="vi-VN" sz="4400">
              <a:solidFill>
                <a:srgbClr val="FF99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8080720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nodeType="clickEffect">
                                  <p:stCondLst>
                                    <p:cond delay="0"/>
                                  </p:stCondLst>
                                  <p:iterate type="lt">
                                    <p:tmPct val="10000"/>
                                  </p:iterate>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p:cTn id="18"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20"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latin typeface="Times New Roman" pitchFamily="18" charset="0"/>
              <a:cs typeface="Times New Roman" pitchFamily="18" charset="0"/>
            </a:endParaRPr>
          </a:p>
        </p:txBody>
      </p:sp>
      <p:sp>
        <p:nvSpPr>
          <p:cNvPr id="10243"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10244" name="Picture 5" descr="port_turq_borde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9358" y="-11113"/>
            <a:ext cx="9155113" cy="686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0248" name="TextBox 3"/>
          <p:cNvSpPr txBox="1">
            <a:spLocks noChangeArrowheads="1"/>
          </p:cNvSpPr>
          <p:nvPr/>
        </p:nvSpPr>
        <p:spPr bwMode="auto">
          <a:xfrm>
            <a:off x="-29359" y="1190625"/>
            <a:ext cx="91551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smtClean="0">
                <a:solidFill>
                  <a:srgbClr val="FF0000"/>
                </a:solidFill>
                <a:latin typeface="Times New Roman" pitchFamily="18" charset="0"/>
                <a:cs typeface="Times New Roman" pitchFamily="18" charset="0"/>
              </a:rPr>
              <a:t>BÁC HỒ ĐỘC TUYÊN NGÔN ĐỘC LẬP</a:t>
            </a:r>
            <a:endParaRPr lang="en-US" sz="3200" b="1" dirty="0">
              <a:solidFill>
                <a:srgbClr val="FF0000"/>
              </a:solidFill>
              <a:latin typeface="Times New Roman" pitchFamily="18" charset="0"/>
              <a:cs typeface="Times New Roman" pitchFamily="18" charset="0"/>
            </a:endParaRPr>
          </a:p>
        </p:txBody>
      </p:sp>
      <p:sp>
        <p:nvSpPr>
          <p:cNvPr id="5" name="TextBox 4"/>
          <p:cNvSpPr txBox="1">
            <a:spLocks noChangeArrowheads="1"/>
          </p:cNvSpPr>
          <p:nvPr/>
        </p:nvSpPr>
        <p:spPr bwMode="auto">
          <a:xfrm>
            <a:off x="495300" y="2286000"/>
            <a:ext cx="8153400"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a:solidFill>
                  <a:srgbClr val="0000FF"/>
                </a:solidFill>
                <a:latin typeface="Times New Roman" pitchFamily="18" charset="0"/>
                <a:cs typeface="Times New Roman" pitchFamily="18" charset="0"/>
              </a:rPr>
              <a:t>HOẠT ĐỘNG </a:t>
            </a:r>
            <a:r>
              <a:rPr lang="en-US" sz="3200" b="1" dirty="0" smtClean="0">
                <a:solidFill>
                  <a:srgbClr val="0000FF"/>
                </a:solidFill>
                <a:latin typeface="Times New Roman" pitchFamily="18" charset="0"/>
                <a:cs typeface="Times New Roman" pitchFamily="18" charset="0"/>
              </a:rPr>
              <a:t>2:</a:t>
            </a:r>
          </a:p>
          <a:p>
            <a:pPr algn="ctr" eaLnBrk="1" hangingPunct="1"/>
            <a:r>
              <a:rPr lang="en-US" sz="3200" b="1" dirty="0" smtClean="0">
                <a:solidFill>
                  <a:srgbClr val="0000FF"/>
                </a:solidFill>
                <a:latin typeface="Times New Roman" pitchFamily="18" charset="0"/>
                <a:cs typeface="Times New Roman" pitchFamily="18" charset="0"/>
              </a:rPr>
              <a:t> </a:t>
            </a:r>
          </a:p>
          <a:p>
            <a:pPr algn="ctr" eaLnBrk="1" hangingPunct="1"/>
            <a:r>
              <a:rPr lang="en-US" sz="3200" b="1" dirty="0" err="1" smtClean="0">
                <a:latin typeface="Times New Roman" pitchFamily="18" charset="0"/>
                <a:cs typeface="Times New Roman" pitchFamily="18" charset="0"/>
              </a:rPr>
              <a:t>Diễn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biến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buổi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lễ</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nội</a:t>
            </a:r>
            <a:r>
              <a:rPr lang="en-US" sz="3200" b="1" dirty="0" smtClean="0">
                <a:latin typeface="Times New Roman" pitchFamily="18" charset="0"/>
                <a:cs typeface="Times New Roman" pitchFamily="18" charset="0"/>
              </a:rPr>
              <a:t> dung </a:t>
            </a:r>
            <a:r>
              <a:rPr lang="en-US" sz="3200" b="1" dirty="0" err="1" smtClean="0">
                <a:latin typeface="Times New Roman" pitchFamily="18" charset="0"/>
                <a:cs typeface="Times New Roman" pitchFamily="18" charset="0"/>
              </a:rPr>
              <a:t>bảng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Tuyên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ngôn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Độc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lập</a:t>
            </a:r>
            <a:endParaRPr lang="en-US" sz="32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42953295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latin typeface="Times New Roman" pitchFamily="18" charset="0"/>
              <a:cs typeface="Times New Roman" pitchFamily="18" charset="0"/>
            </a:endParaRPr>
          </a:p>
        </p:txBody>
      </p:sp>
      <p:sp>
        <p:nvSpPr>
          <p:cNvPr id="10243"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10244" name="Picture 5" descr="port_turq_borde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13" y="0"/>
            <a:ext cx="9155113" cy="686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0248" name="TextBox 3"/>
          <p:cNvSpPr txBox="1">
            <a:spLocks noChangeArrowheads="1"/>
          </p:cNvSpPr>
          <p:nvPr/>
        </p:nvSpPr>
        <p:spPr bwMode="auto">
          <a:xfrm>
            <a:off x="-11113" y="1190625"/>
            <a:ext cx="91551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smtClean="0">
                <a:solidFill>
                  <a:srgbClr val="FF0000"/>
                </a:solidFill>
                <a:latin typeface="Times New Roman" pitchFamily="18" charset="0"/>
                <a:cs typeface="Times New Roman" pitchFamily="18" charset="0"/>
              </a:rPr>
              <a:t>BÁC HỒ ĐỘC TUYÊN NGÔN ĐỘC LẬP</a:t>
            </a:r>
            <a:endParaRPr lang="en-US" sz="3200" b="1" dirty="0">
              <a:solidFill>
                <a:srgbClr val="FF0000"/>
              </a:solidFill>
              <a:latin typeface="Times New Roman" pitchFamily="18" charset="0"/>
              <a:cs typeface="Times New Roman" pitchFamily="18" charset="0"/>
            </a:endParaRPr>
          </a:p>
        </p:txBody>
      </p:sp>
      <p:sp>
        <p:nvSpPr>
          <p:cNvPr id="2" name="Cloud 1"/>
          <p:cNvSpPr/>
          <p:nvPr/>
        </p:nvSpPr>
        <p:spPr>
          <a:xfrm>
            <a:off x="266700" y="2362200"/>
            <a:ext cx="8763000" cy="2362200"/>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atin typeface="Times New Roman" pitchFamily="18" charset="0"/>
              <a:cs typeface="Times New Roman" pitchFamily="18" charset="0"/>
            </a:endParaRPr>
          </a:p>
        </p:txBody>
      </p:sp>
      <p:sp>
        <p:nvSpPr>
          <p:cNvPr id="12" name="TextBox 11"/>
          <p:cNvSpPr txBox="1">
            <a:spLocks noChangeArrowheads="1"/>
          </p:cNvSpPr>
          <p:nvPr/>
        </p:nvSpPr>
        <p:spPr bwMode="auto">
          <a:xfrm>
            <a:off x="794478" y="3131853"/>
            <a:ext cx="812092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smtClean="0">
                <a:latin typeface="Times New Roman" pitchFamily="18" charset="0"/>
                <a:cs typeface="Times New Roman" pitchFamily="18" charset="0"/>
              </a:rPr>
              <a:t>Em hiểu thế nào là “Chính phủ lâm thời”?</a:t>
            </a:r>
            <a:endParaRPr lang="en-US" sz="3200">
              <a:latin typeface="Times New Roman" pitchFamily="18" charset="0"/>
              <a:cs typeface="Times New Roman" pitchFamily="18" charset="0"/>
            </a:endParaRPr>
          </a:p>
        </p:txBody>
      </p:sp>
    </p:spTree>
    <p:extLst>
      <p:ext uri="{BB962C8B-B14F-4D97-AF65-F5344CB8AC3E}">
        <p14:creationId xmlns="" xmlns:p14="http://schemas.microsoft.com/office/powerpoint/2010/main" val="63611029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mtClean="0">
              <a:latin typeface="Times New Roman" pitchFamily="18" charset="0"/>
              <a:cs typeface="Times New Roman" pitchFamily="18" charset="0"/>
            </a:endParaRPr>
          </a:p>
        </p:txBody>
      </p:sp>
      <p:sp>
        <p:nvSpPr>
          <p:cNvPr id="11267"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11268" name="Picture 4" descr="port_turq_borde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63" y="-4763"/>
            <a:ext cx="9155113" cy="686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0254" name="Rectangle 14"/>
          <p:cNvSpPr>
            <a:spLocks noChangeArrowheads="1"/>
          </p:cNvSpPr>
          <p:nvPr/>
        </p:nvSpPr>
        <p:spPr bwMode="auto">
          <a:xfrm>
            <a:off x="152400" y="2184400"/>
            <a:ext cx="8839200" cy="4521200"/>
          </a:xfrm>
          <a:prstGeom prst="rect">
            <a:avLst/>
          </a:prstGeom>
          <a:noFill/>
          <a:ln w="76200">
            <a:solidFill>
              <a:srgbClr val="0000FF"/>
            </a:solidFill>
            <a:miter lim="800000"/>
            <a:headEnd/>
            <a:tailEnd/>
          </a:ln>
          <a:effectLst/>
          <a:extLst>
            <a:ext uri="{909E8E84-426E-40DD-AFC4-6F175D3DCCD1}">
              <a14:hiddenFill xmlns="" xmlns:a14="http://schemas.microsoft.com/office/drawing/2010/main">
                <a:solidFill>
                  <a:srgbClr val="C0C0C0"/>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500">
              <a:solidFill>
                <a:srgbClr val="00CC00"/>
              </a:solidFill>
              <a:latin typeface="Times New Roman" pitchFamily="18" charset="0"/>
              <a:cs typeface="Times New Roman" pitchFamily="18" charset="0"/>
            </a:endParaRPr>
          </a:p>
          <a:p>
            <a:pPr marL="342900" indent="-342900">
              <a:spcBef>
                <a:spcPct val="20000"/>
              </a:spcBef>
            </a:pPr>
            <a:endParaRPr lang="en-US" sz="500">
              <a:solidFill>
                <a:srgbClr val="00CC00"/>
              </a:solidFill>
              <a:latin typeface="Times New Roman" pitchFamily="18" charset="0"/>
              <a:cs typeface="Times New Roman" pitchFamily="18" charset="0"/>
            </a:endParaRPr>
          </a:p>
          <a:p>
            <a:pPr marL="342900" indent="-342900">
              <a:spcBef>
                <a:spcPct val="20000"/>
              </a:spcBef>
            </a:pPr>
            <a:endParaRPr lang="en-US" sz="500">
              <a:solidFill>
                <a:srgbClr val="FFCC00"/>
              </a:solidFill>
              <a:latin typeface="Times New Roman" pitchFamily="18" charset="0"/>
              <a:cs typeface="Times New Roman" pitchFamily="18" charset="0"/>
            </a:endParaRPr>
          </a:p>
          <a:p>
            <a:pPr marL="342900" indent="-342900" algn="ctr">
              <a:spcBef>
                <a:spcPct val="20000"/>
              </a:spcBef>
            </a:pPr>
            <a:endParaRPr lang="vi-VN" sz="4400">
              <a:solidFill>
                <a:srgbClr val="FF9900"/>
              </a:solidFill>
              <a:latin typeface="Times New Roman" pitchFamily="18" charset="0"/>
              <a:cs typeface="Times New Roman" pitchFamily="18" charset="0"/>
            </a:endParaRPr>
          </a:p>
        </p:txBody>
      </p:sp>
      <p:sp>
        <p:nvSpPr>
          <p:cNvPr id="10255" name="AutoShape 15"/>
          <p:cNvSpPr>
            <a:spLocks noChangeArrowheads="1"/>
          </p:cNvSpPr>
          <p:nvPr/>
        </p:nvSpPr>
        <p:spPr bwMode="auto">
          <a:xfrm>
            <a:off x="1855788" y="1960563"/>
            <a:ext cx="5715000" cy="609600"/>
          </a:xfrm>
          <a:prstGeom prst="pentagon">
            <a:avLst/>
          </a:prstGeom>
          <a:solidFill>
            <a:srgbClr val="FFFFFF"/>
          </a:solidFill>
          <a:ln w="57150">
            <a:solidFill>
              <a:srgbClr val="0000FF"/>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1" dirty="0">
                <a:solidFill>
                  <a:srgbClr val="0000FF"/>
                </a:solidFill>
                <a:latin typeface="Times New Roman" pitchFamily="18" charset="0"/>
                <a:cs typeface="Times New Roman" pitchFamily="18" charset="0"/>
              </a:rPr>
              <a:t>THẢO LUẬN NHÓM ĐÔI</a:t>
            </a:r>
            <a:endParaRPr lang="vi-VN" sz="2800" b="1" dirty="0">
              <a:solidFill>
                <a:srgbClr val="0000FF"/>
              </a:solidFill>
              <a:latin typeface="Times New Roman" pitchFamily="18" charset="0"/>
              <a:cs typeface="Times New Roman" pitchFamily="18" charset="0"/>
            </a:endParaRPr>
          </a:p>
        </p:txBody>
      </p:sp>
      <p:grpSp>
        <p:nvGrpSpPr>
          <p:cNvPr id="10256" name="Group 16"/>
          <p:cNvGrpSpPr>
            <a:grpSpLocks/>
          </p:cNvGrpSpPr>
          <p:nvPr/>
        </p:nvGrpSpPr>
        <p:grpSpPr bwMode="auto">
          <a:xfrm>
            <a:off x="190500" y="2209800"/>
            <a:ext cx="8763000" cy="4486275"/>
            <a:chOff x="144" y="336"/>
            <a:chExt cx="5472" cy="3840"/>
          </a:xfrm>
        </p:grpSpPr>
        <p:pic>
          <p:nvPicPr>
            <p:cNvPr id="11277" name="Picture 17" descr="KN Hoa la"/>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4" y="3264"/>
              <a:ext cx="864" cy="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8" name="Picture 18" descr="KN Hoa la"/>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44" y="336"/>
              <a:ext cx="864" cy="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9" name="Picture 19" descr="KN Hoa la"/>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752" y="336"/>
              <a:ext cx="864" cy="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80" name="Picture 20" descr="KN Hoa la"/>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752" y="3312"/>
              <a:ext cx="864" cy="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261" name="Text Box 21"/>
          <p:cNvSpPr txBox="1">
            <a:spLocks noChangeArrowheads="1"/>
          </p:cNvSpPr>
          <p:nvPr/>
        </p:nvSpPr>
        <p:spPr bwMode="auto">
          <a:xfrm>
            <a:off x="990600" y="3124200"/>
            <a:ext cx="7696200" cy="1815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50000"/>
              </a:spcBef>
            </a:pP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1:</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Buổi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lễ</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bắt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a:t>
            </a:r>
          </a:p>
          <a:p>
            <a:pPr algn="just">
              <a:spcBef>
                <a:spcPct val="50000"/>
              </a:spcBef>
            </a:pP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2:</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buổi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lễ</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a:t>
            </a:r>
          </a:p>
          <a:p>
            <a:pPr algn="just">
              <a:spcBef>
                <a:spcPct val="50000"/>
              </a:spcBef>
            </a:pP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3:</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Buổi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lễ</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thúc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sao</a:t>
            </a:r>
            <a:r>
              <a:rPr lang="en-US" sz="2800" dirty="0" smtClean="0">
                <a:latin typeface="Times New Roman" pitchFamily="18" charset="0"/>
                <a:cs typeface="Times New Roman" pitchFamily="18" charset="0"/>
              </a:rPr>
              <a:t>?</a:t>
            </a:r>
            <a:endParaRPr lang="en-US" sz="2800" dirty="0" smtClean="0">
              <a:solidFill>
                <a:srgbClr val="0000FF"/>
              </a:solidFill>
              <a:latin typeface="Times New Roman" pitchFamily="18" charset="0"/>
              <a:cs typeface="Times New Roman" pitchFamily="18" charset="0"/>
            </a:endParaRPr>
          </a:p>
        </p:txBody>
      </p:sp>
      <p:sp>
        <p:nvSpPr>
          <p:cNvPr id="17" name="TextBox 3"/>
          <p:cNvSpPr txBox="1">
            <a:spLocks noChangeArrowheads="1"/>
          </p:cNvSpPr>
          <p:nvPr/>
        </p:nvSpPr>
        <p:spPr bwMode="auto">
          <a:xfrm>
            <a:off x="-29359" y="1190625"/>
            <a:ext cx="91551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smtClean="0">
                <a:solidFill>
                  <a:srgbClr val="FF0000"/>
                </a:solidFill>
                <a:latin typeface="Times New Roman" pitchFamily="18" charset="0"/>
                <a:cs typeface="Times New Roman" pitchFamily="18" charset="0"/>
              </a:rPr>
              <a:t>BÁC HỒ ĐỘC TUYÊN NGÔN ĐỘC LẬP</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254"/>
                                        </p:tgtEl>
                                        <p:attrNameLst>
                                          <p:attrName>style.visibility</p:attrName>
                                        </p:attrNameLst>
                                      </p:cBhvr>
                                      <p:to>
                                        <p:strVal val="visible"/>
                                      </p:to>
                                    </p:set>
                                    <p:anim calcmode="lin" valueType="num">
                                      <p:cBhvr>
                                        <p:cTn id="7" dur="1000" fill="hold"/>
                                        <p:tgtEl>
                                          <p:spTgt spid="10254"/>
                                        </p:tgtEl>
                                        <p:attrNameLst>
                                          <p:attrName>ppt_w</p:attrName>
                                        </p:attrNameLst>
                                      </p:cBhvr>
                                      <p:tavLst>
                                        <p:tav tm="0">
                                          <p:val>
                                            <p:fltVal val="0"/>
                                          </p:val>
                                        </p:tav>
                                        <p:tav tm="100000">
                                          <p:val>
                                            <p:strVal val="#ppt_w"/>
                                          </p:val>
                                        </p:tav>
                                      </p:tavLst>
                                    </p:anim>
                                    <p:anim calcmode="lin" valueType="num">
                                      <p:cBhvr>
                                        <p:cTn id="8" dur="1000" fill="hold"/>
                                        <p:tgtEl>
                                          <p:spTgt spid="10254"/>
                                        </p:tgtEl>
                                        <p:attrNameLst>
                                          <p:attrName>ppt_h</p:attrName>
                                        </p:attrNameLst>
                                      </p:cBhvr>
                                      <p:tavLst>
                                        <p:tav tm="0">
                                          <p:val>
                                            <p:strVal val="#ppt_h"/>
                                          </p:val>
                                        </p:tav>
                                        <p:tav tm="100000">
                                          <p:val>
                                            <p:strVal val="#ppt_h"/>
                                          </p:val>
                                        </p:tav>
                                      </p:tavLst>
                                    </p:anim>
                                  </p:childTnLst>
                                </p:cTn>
                              </p:par>
                              <p:par>
                                <p:cTn id="9" presetID="20" presetClass="entr" presetSubtype="0" fill="hold" nodeType="withEffect">
                                  <p:stCondLst>
                                    <p:cond delay="0"/>
                                  </p:stCondLst>
                                  <p:childTnLst>
                                    <p:set>
                                      <p:cBhvr>
                                        <p:cTn id="10" dur="1" fill="hold">
                                          <p:stCondLst>
                                            <p:cond delay="0"/>
                                          </p:stCondLst>
                                        </p:cTn>
                                        <p:tgtEl>
                                          <p:spTgt spid="10256"/>
                                        </p:tgtEl>
                                        <p:attrNameLst>
                                          <p:attrName>style.visibility</p:attrName>
                                        </p:attrNameLst>
                                      </p:cBhvr>
                                      <p:to>
                                        <p:strVal val="visible"/>
                                      </p:to>
                                    </p:set>
                                    <p:animEffect transition="in" filter="wedge">
                                      <p:cBhvr>
                                        <p:cTn id="11" dur="500"/>
                                        <p:tgtEl>
                                          <p:spTgt spid="1025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0261"/>
                                        </p:tgtEl>
                                        <p:attrNameLst>
                                          <p:attrName>style.visibility</p:attrName>
                                        </p:attrNameLst>
                                      </p:cBhvr>
                                      <p:to>
                                        <p:strVal val="visible"/>
                                      </p:to>
                                    </p:set>
                                    <p:animEffect transition="in" filter="fade">
                                      <p:cBhvr>
                                        <p:cTn id="16" dur="1000"/>
                                        <p:tgtEl>
                                          <p:spTgt spid="10261"/>
                                        </p:tgtEl>
                                      </p:cBhvr>
                                    </p:animEffect>
                                    <p:anim calcmode="lin" valueType="num">
                                      <p:cBhvr>
                                        <p:cTn id="17" dur="1000" fill="hold"/>
                                        <p:tgtEl>
                                          <p:spTgt spid="10261"/>
                                        </p:tgtEl>
                                        <p:attrNameLst>
                                          <p:attrName>ppt_x</p:attrName>
                                        </p:attrNameLst>
                                      </p:cBhvr>
                                      <p:tavLst>
                                        <p:tav tm="0">
                                          <p:val>
                                            <p:strVal val="#ppt_x"/>
                                          </p:val>
                                        </p:tav>
                                        <p:tav tm="100000">
                                          <p:val>
                                            <p:strVal val="#ppt_x"/>
                                          </p:val>
                                        </p:tav>
                                      </p:tavLst>
                                    </p:anim>
                                    <p:anim calcmode="lin" valueType="num">
                                      <p:cBhvr>
                                        <p:cTn id="18" dur="1000" fill="hold"/>
                                        <p:tgtEl>
                                          <p:spTgt spid="10261"/>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255"/>
                                        </p:tgtEl>
                                        <p:attrNameLst>
                                          <p:attrName>style.visibility</p:attrName>
                                        </p:attrNameLst>
                                      </p:cBhvr>
                                      <p:to>
                                        <p:strVal val="visible"/>
                                      </p:to>
                                    </p:set>
                                    <p:animEffect transition="in" filter="wipe(down)">
                                      <p:cBhvr>
                                        <p:cTn id="23" dur="5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animBg="1"/>
      <p:bldP spid="10255" grpId="0" animBg="1"/>
      <p:bldP spid="102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12292" name="Picture 5" descr="port_turq_borde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13" y="-11113"/>
            <a:ext cx="9155113" cy="686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3"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2297" name="TextBox 1"/>
          <p:cNvSpPr txBox="1">
            <a:spLocks noChangeArrowheads="1"/>
          </p:cNvSpPr>
          <p:nvPr/>
        </p:nvSpPr>
        <p:spPr bwMode="auto">
          <a:xfrm>
            <a:off x="1066800" y="2362200"/>
            <a:ext cx="7467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atin typeface="Times New Roman" pitchFamily="18" charset="0"/>
              <a:cs typeface="Times New Roman" pitchFamily="18" charset="0"/>
            </a:endParaRPr>
          </a:p>
        </p:txBody>
      </p:sp>
      <p:sp>
        <p:nvSpPr>
          <p:cNvPr id="12298" name="Rectangle 2"/>
          <p:cNvSpPr>
            <a:spLocks noChangeArrowheads="1"/>
          </p:cNvSpPr>
          <p:nvPr/>
        </p:nvSpPr>
        <p:spPr bwMode="auto">
          <a:xfrm>
            <a:off x="914400" y="2540000"/>
            <a:ext cx="76200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sz="3200" b="1" dirty="0" err="1">
                <a:latin typeface="Times New Roman" pitchFamily="18" charset="0"/>
                <a:cs typeface="Times New Roman" pitchFamily="18" charset="0"/>
                <a:sym typeface="Wingdings" pitchFamily="2" charset="2"/>
              </a:rPr>
              <a:t>Câu</a:t>
            </a:r>
            <a:r>
              <a:rPr lang="en-US" sz="3200" b="1" dirty="0">
                <a:latin typeface="Times New Roman" pitchFamily="18" charset="0"/>
                <a:cs typeface="Times New Roman" pitchFamily="18" charset="0"/>
                <a:sym typeface="Wingdings" pitchFamily="2" charset="2"/>
              </a:rPr>
              <a:t> </a:t>
            </a:r>
            <a:r>
              <a:rPr lang="en-US" sz="3200" b="1" dirty="0" smtClean="0">
                <a:latin typeface="Times New Roman" pitchFamily="18" charset="0"/>
                <a:cs typeface="Times New Roman" pitchFamily="18" charset="0"/>
                <a:sym typeface="Wingdings" pitchFamily="2" charset="2"/>
              </a:rPr>
              <a:t>1</a:t>
            </a:r>
            <a:r>
              <a:rPr lang="en-US" sz="3200" b="1" dirty="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rPr>
              <a:t>Buổi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lễ</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bắt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đầu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a:t>
            </a:r>
          </a:p>
          <a:p>
            <a:pPr algn="just">
              <a:spcBef>
                <a:spcPct val="50000"/>
              </a:spcBef>
            </a:pPr>
            <a:endParaRPr lang="vi-VN" sz="3200" dirty="0">
              <a:latin typeface="Times New Roman" pitchFamily="18" charset="0"/>
              <a:cs typeface="Times New Roman" pitchFamily="18" charset="0"/>
            </a:endParaRPr>
          </a:p>
        </p:txBody>
      </p:sp>
      <p:sp>
        <p:nvSpPr>
          <p:cNvPr id="6" name="Rectangle 5"/>
          <p:cNvSpPr/>
          <p:nvPr/>
        </p:nvSpPr>
        <p:spPr>
          <a:xfrm>
            <a:off x="930639" y="3762796"/>
            <a:ext cx="7772400" cy="58477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3200" b="1" dirty="0">
                <a:latin typeface="Times New Roman" pitchFamily="18" charset="0"/>
                <a:cs typeface="Times New Roman" pitchFamily="18" charset="0"/>
                <a:sym typeface="Wingdings" pitchFamily="2" charset="2"/>
              </a:rPr>
              <a:t> </a:t>
            </a:r>
            <a:r>
              <a:rPr lang="en-US" sz="3200" dirty="0" err="1">
                <a:solidFill>
                  <a:srgbClr val="000000"/>
                </a:solidFill>
                <a:latin typeface="Times New Roman" pitchFamily="18" charset="0"/>
                <a:cs typeface="Times New Roman" pitchFamily="18" charset="0"/>
              </a:rPr>
              <a:t>Buổi</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lễ</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bắt</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đầu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vào</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đúng</a:t>
            </a:r>
            <a:r>
              <a:rPr lang="en-US" sz="3200" dirty="0">
                <a:solidFill>
                  <a:srgbClr val="000000"/>
                </a:solidFill>
                <a:latin typeface="Times New Roman" pitchFamily="18" charset="0"/>
                <a:cs typeface="Times New Roman" pitchFamily="18" charset="0"/>
              </a:rPr>
              <a:t> 14 </a:t>
            </a:r>
            <a:r>
              <a:rPr lang="en-US" sz="3200" dirty="0" err="1">
                <a:solidFill>
                  <a:srgbClr val="000000"/>
                </a:solidFill>
                <a:latin typeface="Times New Roman" pitchFamily="18" charset="0"/>
                <a:cs typeface="Times New Roman" pitchFamily="18" charset="0"/>
              </a:rPr>
              <a:t>giờ</a:t>
            </a:r>
            <a:endParaRPr lang="vi-VN" sz="3200" dirty="0">
              <a:latin typeface="Times New Roman" pitchFamily="18" charset="0"/>
              <a:cs typeface="Times New Roman" pitchFamily="18" charset="0"/>
            </a:endParaRPr>
          </a:p>
        </p:txBody>
      </p:sp>
      <p:sp>
        <p:nvSpPr>
          <p:cNvPr id="12" name="TextBox 3"/>
          <p:cNvSpPr txBox="1">
            <a:spLocks noChangeArrowheads="1"/>
          </p:cNvSpPr>
          <p:nvPr/>
        </p:nvSpPr>
        <p:spPr bwMode="auto">
          <a:xfrm>
            <a:off x="-29359" y="1190625"/>
            <a:ext cx="91551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smtClean="0">
                <a:solidFill>
                  <a:srgbClr val="FF0000"/>
                </a:solidFill>
                <a:latin typeface="Times New Roman" pitchFamily="18" charset="0"/>
                <a:cs typeface="Times New Roman" pitchFamily="18" charset="0"/>
              </a:rPr>
              <a:t>BÁC HỒ ĐỘC TUYÊN NGÔN ĐỘC LẬP</a:t>
            </a:r>
            <a:endParaRPr lang="en-US" sz="3200" b="1" dirty="0">
              <a:solidFill>
                <a:srgbClr val="FF0000"/>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latin typeface="Times New Roman" pitchFamily="18" charset="0"/>
              <a:cs typeface="Times New Roman" pitchFamily="18" charset="0"/>
            </a:endParaRPr>
          </a:p>
        </p:txBody>
      </p:sp>
      <p:sp>
        <p:nvSpPr>
          <p:cNvPr id="12291"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12292" name="Picture 5" descr="port_turq_borde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13" y="-11113"/>
            <a:ext cx="9155113" cy="686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3"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2297" name="TextBox 1"/>
          <p:cNvSpPr txBox="1">
            <a:spLocks noChangeArrowheads="1"/>
          </p:cNvSpPr>
          <p:nvPr/>
        </p:nvSpPr>
        <p:spPr bwMode="auto">
          <a:xfrm>
            <a:off x="1066800" y="2362200"/>
            <a:ext cx="7467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atin typeface="Times New Roman" pitchFamily="18" charset="0"/>
              <a:cs typeface="Times New Roman" pitchFamily="18" charset="0"/>
            </a:endParaRPr>
          </a:p>
        </p:txBody>
      </p:sp>
      <p:sp>
        <p:nvSpPr>
          <p:cNvPr id="12298" name="Rectangle 2"/>
          <p:cNvSpPr>
            <a:spLocks noChangeArrowheads="1"/>
          </p:cNvSpPr>
          <p:nvPr/>
        </p:nvSpPr>
        <p:spPr bwMode="auto">
          <a:xfrm>
            <a:off x="914400" y="1981200"/>
            <a:ext cx="76200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sz="3200" b="1" dirty="0" err="1">
                <a:latin typeface="Times New Roman" pitchFamily="18" charset="0"/>
                <a:cs typeface="Times New Roman" pitchFamily="18" charset="0"/>
                <a:sym typeface="Wingdings" pitchFamily="2" charset="2"/>
              </a:rPr>
              <a:t>Câu</a:t>
            </a:r>
            <a:r>
              <a:rPr lang="en-US" sz="3200" b="1" dirty="0">
                <a:latin typeface="Times New Roman" pitchFamily="18" charset="0"/>
                <a:cs typeface="Times New Roman" pitchFamily="18" charset="0"/>
                <a:sym typeface="Wingdings" pitchFamily="2" charset="2"/>
              </a:rPr>
              <a:t> 2</a:t>
            </a:r>
            <a:r>
              <a:rPr lang="en-US" sz="3200" b="1" dirty="0" smtClean="0">
                <a:latin typeface="Times New Roman" pitchFamily="18" charset="0"/>
                <a:cs typeface="Times New Roman" pitchFamily="18" charset="0"/>
                <a:sym typeface="Wingdings" pitchFamily="2" charset="2"/>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buổi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lễ</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diễn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việc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
        <p:nvSpPr>
          <p:cNvPr id="6" name="Rectangle 5"/>
          <p:cNvSpPr/>
          <p:nvPr/>
        </p:nvSpPr>
        <p:spPr>
          <a:xfrm>
            <a:off x="930639" y="3200400"/>
            <a:ext cx="7772400" cy="255454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eaLnBrk="0" hangingPunct="0"/>
            <a:r>
              <a:rPr lang="en-US" sz="3200" b="1" dirty="0">
                <a:latin typeface="Times New Roman" pitchFamily="18" charset="0"/>
                <a:cs typeface="Times New Roman" pitchFamily="18" charset="0"/>
                <a:sym typeface="Wingdings" pitchFamily="2" charset="2"/>
              </a:rPr>
              <a:t> </a:t>
            </a:r>
            <a:r>
              <a:rPr lang="en-US" sz="3200" dirty="0" err="1" smtClean="0">
                <a:solidFill>
                  <a:srgbClr val="000000"/>
                </a:solidFill>
                <a:latin typeface="Times New Roman" pitchFamily="18" charset="0"/>
                <a:cs typeface="Times New Roman" pitchFamily="18" charset="0"/>
              </a:rPr>
              <a:t>Bác</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Hồ</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và</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các</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vị</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trong</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Chính</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phủ</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lâm</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thời</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bước</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lên</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lễ</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đài</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chào</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nhân</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dân</a:t>
            </a:r>
            <a:r>
              <a:rPr lang="en-US" sz="3200" dirty="0" smtClean="0">
                <a:solidFill>
                  <a:srgbClr val="000000"/>
                </a:solidFill>
                <a:latin typeface="Times New Roman" pitchFamily="18" charset="0"/>
                <a:cs typeface="Times New Roman" pitchFamily="18" charset="0"/>
              </a:rPr>
              <a:t>.</a:t>
            </a:r>
          </a:p>
          <a:p>
            <a:pPr eaLnBrk="0" hangingPunct="0"/>
            <a:r>
              <a:rPr lang="en-US" sz="3200" b="1" dirty="0" smtClean="0">
                <a:latin typeface="Times New Roman" pitchFamily="18" charset="0"/>
                <a:cs typeface="Times New Roman" pitchFamily="18" charset="0"/>
                <a:sym typeface="Wingdings" pitchFamily="2" charset="2"/>
              </a:rPr>
              <a:t> </a:t>
            </a:r>
            <a:r>
              <a:rPr lang="en-US" sz="3200" dirty="0" err="1" smtClean="0">
                <a:solidFill>
                  <a:srgbClr val="000000"/>
                </a:solidFill>
                <a:latin typeface="Times New Roman" pitchFamily="18" charset="0"/>
                <a:cs typeface="Times New Roman" pitchFamily="18" charset="0"/>
              </a:rPr>
              <a:t>Bác</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Hồ</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đọc</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bản</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Tuyên</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ngôn</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Độc</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lập</a:t>
            </a:r>
            <a:r>
              <a:rPr lang="en-US" sz="3200" dirty="0" smtClean="0">
                <a:solidFill>
                  <a:srgbClr val="000000"/>
                </a:solidFill>
                <a:latin typeface="Times New Roman" pitchFamily="18" charset="0"/>
                <a:cs typeface="Times New Roman" pitchFamily="18" charset="0"/>
              </a:rPr>
              <a:t>.</a:t>
            </a:r>
          </a:p>
          <a:p>
            <a:pPr eaLnBrk="0" hangingPunct="0"/>
            <a:r>
              <a:rPr lang="en-US" sz="3200" b="1" dirty="0" smtClean="0">
                <a:latin typeface="Times New Roman" pitchFamily="18" charset="0"/>
                <a:cs typeface="Times New Roman" pitchFamily="18" charset="0"/>
                <a:sym typeface="Wingdings" pitchFamily="2" charset="2"/>
              </a:rPr>
              <a:t> </a:t>
            </a:r>
            <a:r>
              <a:rPr lang="en-US" sz="3200" dirty="0" err="1" smtClean="0">
                <a:solidFill>
                  <a:srgbClr val="000000"/>
                </a:solidFill>
                <a:latin typeface="Times New Roman" pitchFamily="18" charset="0"/>
                <a:cs typeface="Times New Roman" pitchFamily="18" charset="0"/>
              </a:rPr>
              <a:t>Các</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thành</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viên</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của</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Chính</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phủ</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lâm</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thời</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ra</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mắt</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và</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tuyên</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thệ</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trước</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đồng</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bào</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quốc</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dân</a:t>
            </a:r>
            <a:r>
              <a:rPr lang="en-US" sz="3200" dirty="0" smtClean="0">
                <a:solidFill>
                  <a:srgbClr val="000000"/>
                </a:solidFill>
                <a:latin typeface="Times New Roman" pitchFamily="18" charset="0"/>
                <a:cs typeface="Times New Roman" pitchFamily="18" charset="0"/>
              </a:rPr>
              <a:t>.</a:t>
            </a:r>
            <a:endParaRPr lang="en-US" sz="3200" dirty="0">
              <a:solidFill>
                <a:srgbClr val="000000"/>
              </a:solidFill>
              <a:latin typeface="Times New Roman" pitchFamily="18" charset="0"/>
              <a:cs typeface="Times New Roman" pitchFamily="18" charset="0"/>
            </a:endParaRPr>
          </a:p>
        </p:txBody>
      </p:sp>
      <p:sp>
        <p:nvSpPr>
          <p:cNvPr id="12" name="TextBox 3"/>
          <p:cNvSpPr txBox="1">
            <a:spLocks noChangeArrowheads="1"/>
          </p:cNvSpPr>
          <p:nvPr/>
        </p:nvSpPr>
        <p:spPr bwMode="auto">
          <a:xfrm>
            <a:off x="-29359" y="1190625"/>
            <a:ext cx="91551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smtClean="0">
                <a:solidFill>
                  <a:srgbClr val="FF0000"/>
                </a:solidFill>
                <a:latin typeface="Times New Roman" pitchFamily="18" charset="0"/>
                <a:cs typeface="Times New Roman" pitchFamily="18" charset="0"/>
              </a:rPr>
              <a:t>BÁC HỒ ĐỘC TUYÊN NGÔN ĐỘC LẬP</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3978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2380" y="0"/>
            <a:ext cx="9186379" cy="6041908"/>
          </a:xfrm>
          <a:prstGeom prst="rect">
            <a:avLst/>
          </a:prstGeom>
          <a:ln>
            <a:noFill/>
          </a:ln>
          <a:effectLst>
            <a:softEdge rad="112500"/>
          </a:effectLst>
        </p:spPr>
      </p:pic>
      <p:sp>
        <p:nvSpPr>
          <p:cNvPr id="5" name="Rectangle 4"/>
          <p:cNvSpPr/>
          <p:nvPr/>
        </p:nvSpPr>
        <p:spPr>
          <a:xfrm>
            <a:off x="-27904" y="6041908"/>
            <a:ext cx="8610600" cy="830997"/>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Bác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Hồ</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đang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đứng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trên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lễ</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đài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cùng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các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thành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viên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trong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Chính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phủ</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lâm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thời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chào</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nhân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dân</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861638409"/>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0"/>
            <a:ext cx="9144000" cy="6096000"/>
          </a:xfrm>
        </p:spPr>
      </p:pic>
      <p:sp>
        <p:nvSpPr>
          <p:cNvPr id="5" name="Rectangle 4"/>
          <p:cNvSpPr/>
          <p:nvPr/>
        </p:nvSpPr>
        <p:spPr>
          <a:xfrm>
            <a:off x="2057400" y="6134637"/>
            <a:ext cx="5162632" cy="523220"/>
          </a:xfrm>
          <a:prstGeom prst="rect">
            <a:avLst/>
          </a:prstGeom>
        </p:spPr>
        <p:txBody>
          <a:bodyPr wrap="none">
            <a:spAutoFit/>
          </a:bodyPr>
          <a:lstStyle/>
          <a:p>
            <a:r>
              <a:rPr lang="en-US" sz="2800"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Hồ</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Tuyên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ngôn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Độc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lập</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08400860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5427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09600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74" y="5918798"/>
            <a:ext cx="9144000" cy="954107"/>
          </a:xfrm>
          <a:prstGeom prst="rect">
            <a:avLst/>
          </a:prstGeom>
        </p:spPr>
        <p:txBody>
          <a:bodyPr wrap="square">
            <a:spAutoFit/>
          </a:bodyPr>
          <a:lstStyle/>
          <a:p>
            <a:pPr algn="ctr" eaLnBrk="0" hangingPunct="0">
              <a:spcBef>
                <a:spcPct val="50000"/>
              </a:spcBef>
            </a:pP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mắt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350776374"/>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latin typeface="Times New Roman" pitchFamily="18" charset="0"/>
              <a:cs typeface="Times New Roman" pitchFamily="18" charset="0"/>
            </a:endParaRPr>
          </a:p>
        </p:txBody>
      </p:sp>
      <p:sp>
        <p:nvSpPr>
          <p:cNvPr id="12291"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12292" name="Picture 5" descr="port_turq_borde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13" y="-11113"/>
            <a:ext cx="9155113" cy="686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3"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2297" name="TextBox 1"/>
          <p:cNvSpPr txBox="1">
            <a:spLocks noChangeArrowheads="1"/>
          </p:cNvSpPr>
          <p:nvPr/>
        </p:nvSpPr>
        <p:spPr bwMode="auto">
          <a:xfrm>
            <a:off x="1066800" y="2362200"/>
            <a:ext cx="7467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atin typeface="Times New Roman" pitchFamily="18" charset="0"/>
              <a:cs typeface="Times New Roman" pitchFamily="18" charset="0"/>
            </a:endParaRPr>
          </a:p>
        </p:txBody>
      </p:sp>
      <p:sp>
        <p:nvSpPr>
          <p:cNvPr id="12298" name="Rectangle 2"/>
          <p:cNvSpPr>
            <a:spLocks noChangeArrowheads="1"/>
          </p:cNvSpPr>
          <p:nvPr/>
        </p:nvSpPr>
        <p:spPr bwMode="auto">
          <a:xfrm>
            <a:off x="914400" y="1981200"/>
            <a:ext cx="76200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sz="3200" b="1" dirty="0" err="1">
                <a:latin typeface="Times New Roman" pitchFamily="18" charset="0"/>
                <a:cs typeface="Times New Roman" pitchFamily="18" charset="0"/>
                <a:sym typeface="Wingdings" pitchFamily="2" charset="2"/>
              </a:rPr>
              <a:t>Câu</a:t>
            </a:r>
            <a:r>
              <a:rPr lang="en-US" sz="3200" b="1" dirty="0">
                <a:latin typeface="Times New Roman" pitchFamily="18" charset="0"/>
                <a:cs typeface="Times New Roman" pitchFamily="18" charset="0"/>
                <a:sym typeface="Wingdings" pitchFamily="2" charset="2"/>
              </a:rPr>
              <a:t> </a:t>
            </a:r>
            <a:r>
              <a:rPr lang="en-US" sz="3200" b="1" dirty="0" smtClean="0">
                <a:latin typeface="Times New Roman" pitchFamily="18" charset="0"/>
                <a:cs typeface="Times New Roman" pitchFamily="18" charset="0"/>
                <a:sym typeface="Wingdings" pitchFamily="2" charset="2"/>
              </a:rPr>
              <a:t>3: </a:t>
            </a:r>
            <a:r>
              <a:rPr lang="en-US" sz="3200" dirty="0" err="1" smtClean="0">
                <a:latin typeface="Times New Roman" pitchFamily="18" charset="0"/>
                <a:cs typeface="Times New Roman" pitchFamily="18" charset="0"/>
              </a:rPr>
              <a:t>Buổi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lễ</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thúc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sao</a:t>
            </a:r>
            <a:r>
              <a:rPr lang="en-US" sz="3200" dirty="0" smtClean="0">
                <a:latin typeface="Times New Roman" pitchFamily="18" charset="0"/>
                <a:cs typeface="Times New Roman" pitchFamily="18" charset="0"/>
              </a:rPr>
              <a:t>?</a:t>
            </a:r>
            <a:endParaRPr lang="en-US" sz="3200" dirty="0" smtClean="0">
              <a:solidFill>
                <a:srgbClr val="0000FF"/>
              </a:solidFill>
              <a:latin typeface="Times New Roman" pitchFamily="18" charset="0"/>
              <a:cs typeface="Times New Roman" pitchFamily="18" charset="0"/>
            </a:endParaRPr>
          </a:p>
          <a:p>
            <a:pPr algn="just">
              <a:spcBef>
                <a:spcPct val="50000"/>
              </a:spcBef>
            </a:pPr>
            <a:endParaRPr lang="vi-VN" sz="3200" dirty="0">
              <a:latin typeface="Times New Roman" pitchFamily="18" charset="0"/>
              <a:cs typeface="Times New Roman" pitchFamily="18" charset="0"/>
            </a:endParaRPr>
          </a:p>
        </p:txBody>
      </p:sp>
      <p:sp>
        <p:nvSpPr>
          <p:cNvPr id="6" name="Rectangle 5"/>
          <p:cNvSpPr/>
          <p:nvPr/>
        </p:nvSpPr>
        <p:spPr>
          <a:xfrm>
            <a:off x="930639" y="3200400"/>
            <a:ext cx="7772400" cy="255454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eaLnBrk="0" hangingPunct="0">
              <a:spcBef>
                <a:spcPct val="50000"/>
              </a:spcBef>
            </a:pPr>
            <a:r>
              <a:rPr lang="en-US" sz="3200" b="1">
                <a:latin typeface="Times New Roman" pitchFamily="18" charset="0"/>
                <a:cs typeface="Times New Roman" pitchFamily="18" charset="0"/>
                <a:sym typeface="Wingdings" pitchFamily="2" charset="2"/>
              </a:rPr>
              <a:t> </a:t>
            </a:r>
            <a:r>
              <a:rPr lang="en-US" sz="3200" smtClean="0">
                <a:solidFill>
                  <a:srgbClr val="000000"/>
                </a:solidFill>
                <a:latin typeface="Times New Roman" pitchFamily="18" charset="0"/>
                <a:cs typeface="Times New Roman" pitchFamily="18" charset="0"/>
              </a:rPr>
              <a:t>Đến chiều buổi lễ kết thúc nhưng giọng nói của Bác Hồ và những lời khẳng định trong bản Tuyên ngôn Độc lập còn vọng mãi trong mỗi người dân Việt Nam.</a:t>
            </a:r>
          </a:p>
          <a:p>
            <a:pPr eaLnBrk="0" hangingPunct="0"/>
            <a:endParaRPr lang="en-US" sz="3200">
              <a:solidFill>
                <a:srgbClr val="000000"/>
              </a:solidFill>
              <a:latin typeface="Times New Roman" pitchFamily="18" charset="0"/>
              <a:cs typeface="Times New Roman" pitchFamily="18" charset="0"/>
            </a:endParaRPr>
          </a:p>
        </p:txBody>
      </p:sp>
      <p:sp>
        <p:nvSpPr>
          <p:cNvPr id="12" name="TextBox 3"/>
          <p:cNvSpPr txBox="1">
            <a:spLocks noChangeArrowheads="1"/>
          </p:cNvSpPr>
          <p:nvPr/>
        </p:nvSpPr>
        <p:spPr bwMode="auto">
          <a:xfrm>
            <a:off x="-29359" y="685800"/>
            <a:ext cx="91551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smtClean="0">
                <a:solidFill>
                  <a:srgbClr val="FF0000"/>
                </a:solidFill>
                <a:latin typeface="Times New Roman" pitchFamily="18" charset="0"/>
                <a:cs typeface="Times New Roman" pitchFamily="18" charset="0"/>
              </a:rPr>
              <a:t>BÁC HỒ ĐỘC TUYÊN NGÔN ĐỘC LẬP</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252195423"/>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latin typeface="Times New Roman" pitchFamily="18" charset="0"/>
              <a:cs typeface="Times New Roman" pitchFamily="18" charset="0"/>
            </a:endParaRPr>
          </a:p>
        </p:txBody>
      </p:sp>
      <p:sp>
        <p:nvSpPr>
          <p:cNvPr id="6147"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6148" name="Picture 5" descr="port_turq_borde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13" y="0"/>
            <a:ext cx="9155113" cy="686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9"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6152" name="Rectangle 9"/>
          <p:cNvSpPr>
            <a:spLocks noChangeArrowheads="1"/>
          </p:cNvSpPr>
          <p:nvPr/>
        </p:nvSpPr>
        <p:spPr bwMode="auto">
          <a:xfrm>
            <a:off x="457200" y="1295400"/>
            <a:ext cx="822960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3200" b="1" dirty="0" smtClean="0">
                <a:solidFill>
                  <a:srgbClr val="0033CC"/>
                </a:solidFill>
                <a:latin typeface="Times New Roman" pitchFamily="18" charset="0"/>
                <a:cs typeface="Times New Roman" pitchFamily="18" charset="0"/>
              </a:rPr>
              <a:t>                     KIỂM </a:t>
            </a:r>
            <a:r>
              <a:rPr lang="en-US" sz="3200" b="1" dirty="0">
                <a:solidFill>
                  <a:srgbClr val="0033CC"/>
                </a:solidFill>
                <a:latin typeface="Times New Roman" pitchFamily="18" charset="0"/>
                <a:cs typeface="Times New Roman" pitchFamily="18" charset="0"/>
              </a:rPr>
              <a:t>TRA BÀI CŨ</a:t>
            </a:r>
          </a:p>
        </p:txBody>
      </p:sp>
      <p:sp>
        <p:nvSpPr>
          <p:cNvPr id="2" name="Rectangle 1"/>
          <p:cNvSpPr>
            <a:spLocks noChangeArrowheads="1"/>
          </p:cNvSpPr>
          <p:nvPr/>
        </p:nvSpPr>
        <p:spPr bwMode="auto">
          <a:xfrm>
            <a:off x="914400" y="2551113"/>
            <a:ext cx="7391400"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3200"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Câu </a:t>
            </a:r>
            <a:r>
              <a:rPr lang="vi-VN" sz="3200" b="1" dirty="0">
                <a:latin typeface="Times New Roman" pitchFamily="18" charset="0"/>
                <a:cs typeface="Times New Roman" pitchFamily="18" charset="0"/>
              </a:rPr>
              <a:t>1:</a:t>
            </a:r>
            <a:r>
              <a:rPr lang="vi-VN" sz="3200" dirty="0">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Tại</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sao</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nói</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ngày</a:t>
            </a:r>
            <a:r>
              <a:rPr lang="en-US" sz="3200" dirty="0" smtClean="0">
                <a:solidFill>
                  <a:srgbClr val="000000"/>
                </a:solidFill>
                <a:latin typeface="Times New Roman" pitchFamily="18" charset="0"/>
                <a:cs typeface="Times New Roman" pitchFamily="18" charset="0"/>
              </a:rPr>
              <a:t> 19-8 </a:t>
            </a:r>
            <a:r>
              <a:rPr lang="en-US" sz="3200" dirty="0" err="1" smtClean="0">
                <a:solidFill>
                  <a:srgbClr val="000000"/>
                </a:solidFill>
                <a:latin typeface="Times New Roman" pitchFamily="18" charset="0"/>
                <a:cs typeface="Times New Roman" pitchFamily="18" charset="0"/>
              </a:rPr>
              <a:t>được</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chọn</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làm</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ngày</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kỉ</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niệm</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Cách</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mạng</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tháng</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Tám</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năm</a:t>
            </a:r>
            <a:r>
              <a:rPr lang="en-US" sz="3200" dirty="0" smtClean="0">
                <a:solidFill>
                  <a:srgbClr val="000000"/>
                </a:solidFill>
                <a:latin typeface="Times New Roman" pitchFamily="18" charset="0"/>
                <a:cs typeface="Times New Roman" pitchFamily="18" charset="0"/>
              </a:rPr>
              <a:t> 1945 ở </a:t>
            </a:r>
            <a:r>
              <a:rPr lang="en-US" sz="3200" dirty="0" err="1" smtClean="0">
                <a:solidFill>
                  <a:srgbClr val="000000"/>
                </a:solidFill>
                <a:latin typeface="Times New Roman" pitchFamily="18" charset="0"/>
                <a:cs typeface="Times New Roman" pitchFamily="18" charset="0"/>
              </a:rPr>
              <a:t>nước</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ta</a:t>
            </a:r>
            <a:r>
              <a:rPr lang="en-US" sz="3200" dirty="0" smtClean="0">
                <a:solidFill>
                  <a:srgbClr val="000000"/>
                </a:solidFill>
                <a:latin typeface="Times New Roman" pitchFamily="18" charset="0"/>
                <a:cs typeface="Times New Roman" pitchFamily="18" charset="0"/>
              </a:rPr>
              <a:t>?</a:t>
            </a:r>
          </a:p>
          <a:p>
            <a:pPr algn="just"/>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12292" name="Picture 5" descr="port_turq_borde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13" y="-11113"/>
            <a:ext cx="9155113" cy="686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3"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2297" name="TextBox 1"/>
          <p:cNvSpPr txBox="1">
            <a:spLocks noChangeArrowheads="1"/>
          </p:cNvSpPr>
          <p:nvPr/>
        </p:nvSpPr>
        <p:spPr bwMode="auto">
          <a:xfrm>
            <a:off x="1066800" y="2362200"/>
            <a:ext cx="7467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atin typeface="Times New Roman" pitchFamily="18" charset="0"/>
              <a:cs typeface="Times New Roman" pitchFamily="18" charset="0"/>
            </a:endParaRPr>
          </a:p>
        </p:txBody>
      </p:sp>
      <p:sp>
        <p:nvSpPr>
          <p:cNvPr id="12298" name="Rectangle 2"/>
          <p:cNvSpPr>
            <a:spLocks noChangeArrowheads="1"/>
          </p:cNvSpPr>
          <p:nvPr/>
        </p:nvSpPr>
        <p:spPr bwMode="auto">
          <a:xfrm>
            <a:off x="1066800" y="2170093"/>
            <a:ext cx="76200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sz="2800" dirty="0" smtClean="0">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Cuối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bản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tuyên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ngôn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độc</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lập</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Bác</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Hồ</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thay</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mặt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nhân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dân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Việt</a:t>
            </a:r>
            <a:r>
              <a:rPr lang="en-US" sz="2800" dirty="0" smtClean="0">
                <a:solidFill>
                  <a:srgbClr val="0070C0"/>
                </a:solidFill>
                <a:latin typeface="Times New Roman" pitchFamily="18" charset="0"/>
                <a:cs typeface="Times New Roman" pitchFamily="18" charset="0"/>
              </a:rPr>
              <a:t> Nam </a:t>
            </a:r>
            <a:r>
              <a:rPr lang="en-US" sz="2800" dirty="0" err="1" smtClean="0">
                <a:solidFill>
                  <a:srgbClr val="0070C0"/>
                </a:solidFill>
                <a:latin typeface="Times New Roman" pitchFamily="18" charset="0"/>
                <a:cs typeface="Times New Roman" pitchFamily="18" charset="0"/>
              </a:rPr>
              <a:t>khẳng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định</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điều</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gì</a:t>
            </a:r>
            <a:r>
              <a:rPr lang="en-US" sz="2800" dirty="0" smtClean="0">
                <a:solidFill>
                  <a:srgbClr val="0070C0"/>
                </a:solidFill>
                <a:latin typeface="Times New Roman" pitchFamily="18" charset="0"/>
                <a:cs typeface="Times New Roman" pitchFamily="18" charset="0"/>
              </a:rPr>
              <a:t> ?</a:t>
            </a:r>
            <a:endParaRPr lang="vi-VN" sz="2800" dirty="0">
              <a:solidFill>
                <a:srgbClr val="0070C0"/>
              </a:solidFill>
              <a:latin typeface="Times New Roman" pitchFamily="18" charset="0"/>
              <a:cs typeface="Times New Roman" pitchFamily="18" charset="0"/>
            </a:endParaRPr>
          </a:p>
        </p:txBody>
      </p:sp>
      <p:sp>
        <p:nvSpPr>
          <p:cNvPr id="12" name="TextBox 3"/>
          <p:cNvSpPr txBox="1">
            <a:spLocks noChangeArrowheads="1"/>
          </p:cNvSpPr>
          <p:nvPr/>
        </p:nvSpPr>
        <p:spPr bwMode="auto">
          <a:xfrm>
            <a:off x="-29359" y="1190625"/>
            <a:ext cx="91551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smtClean="0">
                <a:solidFill>
                  <a:srgbClr val="FF0000"/>
                </a:solidFill>
                <a:latin typeface="Times New Roman" pitchFamily="18" charset="0"/>
                <a:cs typeface="Times New Roman" pitchFamily="18" charset="0"/>
              </a:rPr>
              <a:t>BÁC HỒ ĐỘC TUYÊN NGÔN ĐỘC LẬP</a:t>
            </a:r>
            <a:endParaRPr lang="en-US" sz="3200" b="1" dirty="0">
              <a:solidFill>
                <a:srgbClr val="FF0000"/>
              </a:solidFill>
              <a:latin typeface="Times New Roman" pitchFamily="18" charset="0"/>
              <a:cs typeface="Times New Roman" pitchFamily="18" charset="0"/>
            </a:endParaRPr>
          </a:p>
        </p:txBody>
      </p:sp>
      <p:sp>
        <p:nvSpPr>
          <p:cNvPr id="2" name="Rectangle 1"/>
          <p:cNvSpPr/>
          <p:nvPr/>
        </p:nvSpPr>
        <p:spPr>
          <a:xfrm>
            <a:off x="799981" y="1767663"/>
            <a:ext cx="800219" cy="830997"/>
          </a:xfrm>
          <a:prstGeom prst="rect">
            <a:avLst/>
          </a:prstGeom>
          <a:scene3d>
            <a:camera prst="perspectiveHeroicExtremeLeftFacing"/>
            <a:lightRig rig="threePt" dir="t"/>
          </a:scene3d>
        </p:spPr>
        <p:style>
          <a:lnRef idx="1">
            <a:schemeClr val="accent5"/>
          </a:lnRef>
          <a:fillRef idx="3">
            <a:schemeClr val="accent5"/>
          </a:fillRef>
          <a:effectRef idx="2">
            <a:schemeClr val="accent5"/>
          </a:effectRef>
          <a:fontRef idx="minor">
            <a:schemeClr val="lt1"/>
          </a:fontRef>
        </p:style>
        <p:txBody>
          <a:bodyPr wrap="none">
            <a:spAutoFit/>
          </a:bodyPr>
          <a:lstStyle/>
          <a:p>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sym typeface="Webdings"/>
              </a:rPr>
              <a:t></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
        <p:nvSpPr>
          <p:cNvPr id="4" name="Rectangle 3"/>
          <p:cNvSpPr/>
          <p:nvPr/>
        </p:nvSpPr>
        <p:spPr>
          <a:xfrm>
            <a:off x="1504890" y="3392031"/>
            <a:ext cx="7181910" cy="224676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just"/>
            <a:r>
              <a:rPr lang="en-US" sz="2800" dirty="0" smtClean="0">
                <a:latin typeface="Times New Roman" pitchFamily="18" charset="0"/>
                <a:cs typeface="Times New Roman" pitchFamily="18" charset="0"/>
                <a:sym typeface="Wingdings"/>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p>
          <a:p>
            <a:pPr marL="342900" indent="-342900"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a:t>
            </a:r>
            <a:r>
              <a:rPr lang="en-US" sz="2800" dirty="0" smtClean="0">
                <a:latin typeface="Times New Roman" pitchFamily="18" charset="0"/>
                <a:cs typeface="Times New Roman" pitchFamily="18" charset="0"/>
              </a:rPr>
              <a:t> do </a:t>
            </a:r>
            <a:r>
              <a:rPr lang="en-US" sz="2800" dirty="0" err="1" smtClean="0">
                <a:latin typeface="Times New Roman" pitchFamily="18" charset="0"/>
                <a:cs typeface="Times New Roman" pitchFamily="18" charset="0"/>
              </a:rPr>
              <a:t>thiêng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liêng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Nam.</a:t>
            </a:r>
          </a:p>
          <a:p>
            <a:pPr marL="342900" indent="-342900"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Nam </a:t>
            </a:r>
            <a:r>
              <a:rPr lang="en-US" sz="2800" dirty="0" err="1" smtClean="0">
                <a:latin typeface="Times New Roman" pitchFamily="18" charset="0"/>
                <a:cs typeface="Times New Roman" pitchFamily="18" charset="0"/>
              </a:rPr>
              <a:t>quyết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a:t>
            </a:r>
            <a:r>
              <a:rPr lang="en-US" sz="2800" dirty="0" smtClean="0">
                <a:latin typeface="Times New Roman" pitchFamily="18" charset="0"/>
                <a:cs typeface="Times New Roman" pitchFamily="18" charset="0"/>
              </a:rPr>
              <a:t> do, </a:t>
            </a:r>
            <a:r>
              <a:rPr lang="en-US" sz="2800" dirty="0" err="1" smtClean="0">
                <a:latin typeface="Times New Roman" pitchFamily="18" charset="0"/>
                <a:cs typeface="Times New Roman" pitchFamily="18" charset="0"/>
              </a:rPr>
              <a:t>độc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này</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856082613"/>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grpId="0" nodeType="clickEffect">
                                  <p:stCondLst>
                                    <p:cond delay="0"/>
                                  </p:stCondLst>
                                  <p:endCondLst>
                                    <p:cond evt="onNext" delay="0">
                                      <p:tgtEl>
                                        <p:sldTgt/>
                                      </p:tgtEl>
                                    </p:cond>
                                  </p:end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12298"/>
                                        </p:tgtEl>
                                        <p:attrNameLst>
                                          <p:attrName>style.visibility</p:attrName>
                                        </p:attrNameLst>
                                      </p:cBhvr>
                                      <p:to>
                                        <p:strVal val="visible"/>
                                      </p:to>
                                    </p:set>
                                    <p:animEffect transition="in" filter="fade">
                                      <p:cBhvr>
                                        <p:cTn id="13" dur="1000"/>
                                        <p:tgtEl>
                                          <p:spTgt spid="12298"/>
                                        </p:tgtEl>
                                      </p:cBhvr>
                                    </p:animEffect>
                                    <p:anim calcmode="lin" valueType="num">
                                      <p:cBhvr>
                                        <p:cTn id="14" dur="1000" fill="hold"/>
                                        <p:tgtEl>
                                          <p:spTgt spid="12298"/>
                                        </p:tgtEl>
                                        <p:attrNameLst>
                                          <p:attrName>ppt_x</p:attrName>
                                        </p:attrNameLst>
                                      </p:cBhvr>
                                      <p:tavLst>
                                        <p:tav tm="0">
                                          <p:val>
                                            <p:strVal val="#ppt_x"/>
                                          </p:val>
                                        </p:tav>
                                        <p:tav tm="100000">
                                          <p:val>
                                            <p:strVal val="#ppt_x"/>
                                          </p:val>
                                        </p:tav>
                                      </p:tavLst>
                                    </p:anim>
                                    <p:anim calcmode="lin" valueType="num">
                                      <p:cBhvr>
                                        <p:cTn id="15" dur="1000" fill="hold"/>
                                        <p:tgtEl>
                                          <p:spTgt spid="1229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p:bldP spid="2"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latin typeface="Times New Roman" pitchFamily="18" charset="0"/>
              <a:cs typeface="Times New Roman" pitchFamily="18" charset="0"/>
            </a:endParaRPr>
          </a:p>
        </p:txBody>
      </p:sp>
      <p:sp>
        <p:nvSpPr>
          <p:cNvPr id="10243"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10244" name="Picture 5" descr="port_turq_borde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9358" y="-11113"/>
            <a:ext cx="9155113" cy="686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0248" name="TextBox 3"/>
          <p:cNvSpPr txBox="1">
            <a:spLocks noChangeArrowheads="1"/>
          </p:cNvSpPr>
          <p:nvPr/>
        </p:nvSpPr>
        <p:spPr bwMode="auto">
          <a:xfrm>
            <a:off x="-29359" y="1190625"/>
            <a:ext cx="91551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smtClean="0">
                <a:solidFill>
                  <a:srgbClr val="FF0000"/>
                </a:solidFill>
                <a:latin typeface="Times New Roman" pitchFamily="18" charset="0"/>
                <a:cs typeface="Times New Roman" pitchFamily="18" charset="0"/>
              </a:rPr>
              <a:t>BÁC HỒ ĐỘC TUYÊN NGÔN ĐỘC LẬP</a:t>
            </a:r>
            <a:endParaRPr lang="en-US" sz="3200" b="1" dirty="0">
              <a:solidFill>
                <a:srgbClr val="FF0000"/>
              </a:solidFill>
              <a:latin typeface="Times New Roman" pitchFamily="18" charset="0"/>
              <a:cs typeface="Times New Roman" pitchFamily="18" charset="0"/>
            </a:endParaRPr>
          </a:p>
        </p:txBody>
      </p:sp>
      <p:sp>
        <p:nvSpPr>
          <p:cNvPr id="5" name="TextBox 4"/>
          <p:cNvSpPr txBox="1">
            <a:spLocks noChangeArrowheads="1"/>
          </p:cNvSpPr>
          <p:nvPr/>
        </p:nvSpPr>
        <p:spPr bwMode="auto">
          <a:xfrm>
            <a:off x="495300" y="2286000"/>
            <a:ext cx="81534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a:solidFill>
                  <a:srgbClr val="0000FF"/>
                </a:solidFill>
                <a:latin typeface="Times New Roman" pitchFamily="18" charset="0"/>
                <a:cs typeface="Times New Roman" pitchFamily="18" charset="0"/>
              </a:rPr>
              <a:t>HOẠT ĐỘNG 3</a:t>
            </a:r>
            <a:r>
              <a:rPr lang="en-US" sz="3200" b="1" dirty="0" smtClean="0">
                <a:solidFill>
                  <a:srgbClr val="0000FF"/>
                </a:solidFill>
                <a:latin typeface="Times New Roman" pitchFamily="18" charset="0"/>
                <a:cs typeface="Times New Roman" pitchFamily="18" charset="0"/>
              </a:rPr>
              <a:t>: </a:t>
            </a:r>
          </a:p>
          <a:p>
            <a:pPr algn="ctr" eaLnBrk="1" hangingPunct="1"/>
            <a:r>
              <a:rPr lang="en-US" sz="3200" b="1" dirty="0" smtClean="0">
                <a:latin typeface="Times New Roman" pitchFamily="18" charset="0"/>
                <a:cs typeface="Times New Roman" pitchFamily="18" charset="0"/>
              </a:rPr>
              <a:t>Ý </a:t>
            </a:r>
            <a:r>
              <a:rPr lang="en-US" sz="3200" b="1" dirty="0" err="1" smtClean="0">
                <a:latin typeface="Times New Roman" pitchFamily="18" charset="0"/>
                <a:cs typeface="Times New Roman" pitchFamily="18" charset="0"/>
              </a:rPr>
              <a:t>nghĩa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lịch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ngày</a:t>
            </a:r>
            <a:r>
              <a:rPr lang="en-US" sz="3200" b="1" dirty="0" smtClean="0">
                <a:latin typeface="Times New Roman" pitchFamily="18" charset="0"/>
                <a:cs typeface="Times New Roman" pitchFamily="18" charset="0"/>
              </a:rPr>
              <a:t> </a:t>
            </a:r>
          </a:p>
          <a:p>
            <a:pPr algn="ctr" eaLnBrk="1" hangingPunct="1"/>
            <a:r>
              <a:rPr lang="en-US" sz="3200" b="1" dirty="0" smtClean="0">
                <a:latin typeface="Times New Roman" pitchFamily="18" charset="0"/>
                <a:cs typeface="Times New Roman" pitchFamily="18" charset="0"/>
              </a:rPr>
              <a:t>2-9-1945</a:t>
            </a:r>
            <a:endParaRPr lang="en-US" sz="32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90478364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10244" name="Picture 5" descr="port_turq_borde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9358" y="-11113"/>
            <a:ext cx="9155113" cy="686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0248" name="TextBox 3"/>
          <p:cNvSpPr txBox="1">
            <a:spLocks noChangeArrowheads="1"/>
          </p:cNvSpPr>
          <p:nvPr/>
        </p:nvSpPr>
        <p:spPr bwMode="auto">
          <a:xfrm>
            <a:off x="-29359" y="1190625"/>
            <a:ext cx="91551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smtClean="0">
                <a:solidFill>
                  <a:srgbClr val="FF0000"/>
                </a:solidFill>
                <a:latin typeface="Times New Roman" pitchFamily="18" charset="0"/>
                <a:cs typeface="Times New Roman" pitchFamily="18" charset="0"/>
              </a:rPr>
              <a:t>BÁC HỒ ĐỘC TUYÊN NGÔN ĐỘC LẬP</a:t>
            </a:r>
            <a:endParaRPr lang="en-US" sz="3200" b="1" dirty="0">
              <a:solidFill>
                <a:srgbClr val="FF0000"/>
              </a:solidFill>
              <a:latin typeface="Times New Roman" pitchFamily="18" charset="0"/>
              <a:cs typeface="Times New Roman" pitchFamily="18" charset="0"/>
            </a:endParaRPr>
          </a:p>
        </p:txBody>
      </p:sp>
      <p:sp>
        <p:nvSpPr>
          <p:cNvPr id="2" name="TextBox 1"/>
          <p:cNvSpPr txBox="1"/>
          <p:nvPr/>
        </p:nvSpPr>
        <p:spPr>
          <a:xfrm>
            <a:off x="896155" y="1843913"/>
            <a:ext cx="8153400" cy="1077218"/>
          </a:xfrm>
          <a:prstGeom prst="rect">
            <a:avLst/>
          </a:prstGeom>
          <a:noFill/>
        </p:spPr>
        <p:txBody>
          <a:bodyPr wrap="square" rtlCol="0">
            <a:spAutoFit/>
          </a:bodyPr>
          <a:lstStyle/>
          <a:p>
            <a:r>
              <a:rPr lang="en-US" sz="3200" smtClean="0">
                <a:latin typeface="Times New Roman" pitchFamily="18" charset="0"/>
                <a:cs typeface="Times New Roman" pitchFamily="18" charset="0"/>
              </a:rPr>
              <a:t>Nối ô bên trái với các ô bên phải sao cho phù họp:</a:t>
            </a:r>
            <a:endParaRPr lang="en-US" sz="3200">
              <a:latin typeface="Times New Roman" pitchFamily="18" charset="0"/>
              <a:cs typeface="Times New Roman" pitchFamily="18" charset="0"/>
            </a:endParaRPr>
          </a:p>
        </p:txBody>
      </p:sp>
      <p:sp>
        <p:nvSpPr>
          <p:cNvPr id="12" name="Rectangle 11"/>
          <p:cNvSpPr/>
          <p:nvPr/>
        </p:nvSpPr>
        <p:spPr>
          <a:xfrm>
            <a:off x="31123" y="1843913"/>
            <a:ext cx="800219" cy="830997"/>
          </a:xfrm>
          <a:prstGeom prst="rect">
            <a:avLst/>
          </a:prstGeom>
          <a:scene3d>
            <a:camera prst="perspectiveHeroicExtremeLeftFacing"/>
            <a:lightRig rig="threePt" dir="t"/>
          </a:scene3d>
        </p:spPr>
        <p:style>
          <a:lnRef idx="1">
            <a:schemeClr val="accent5"/>
          </a:lnRef>
          <a:fillRef idx="3">
            <a:schemeClr val="accent5"/>
          </a:fillRef>
          <a:effectRef idx="2">
            <a:schemeClr val="accent5"/>
          </a:effectRef>
          <a:fontRef idx="minor">
            <a:schemeClr val="lt1"/>
          </a:fontRef>
        </p:style>
        <p:txBody>
          <a:bodyPr wrap="none">
            <a:spAutoFit/>
          </a:bodyPr>
          <a:lstStyle/>
          <a:p>
            <a:r>
              <a:rPr lang="en-US" sz="48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sym typeface="Webdings"/>
              </a:rPr>
              <a:t></a:t>
            </a:r>
            <a:endParaRPr lang="en-US" sz="48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
        <p:nvSpPr>
          <p:cNvPr id="13" name="Rectangle 13"/>
          <p:cNvSpPr>
            <a:spLocks noChangeArrowheads="1"/>
          </p:cNvSpPr>
          <p:nvPr/>
        </p:nvSpPr>
        <p:spPr bwMode="auto">
          <a:xfrm>
            <a:off x="0" y="3810000"/>
            <a:ext cx="3581400" cy="1082675"/>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r>
              <a:rPr lang="en-US" sz="3200">
                <a:latin typeface="Times New Roman" pitchFamily="18" charset="0"/>
                <a:cs typeface="Times New Roman" pitchFamily="18" charset="0"/>
              </a:rPr>
              <a:t>Ý nghĩa lịch sử của </a:t>
            </a:r>
          </a:p>
          <a:p>
            <a:pPr algn="ctr"/>
            <a:r>
              <a:rPr lang="en-US" sz="3200">
                <a:latin typeface="Times New Roman" pitchFamily="18" charset="0"/>
                <a:cs typeface="Times New Roman" pitchFamily="18" charset="0"/>
              </a:rPr>
              <a:t>Tuyên ngôn Độc lập</a:t>
            </a:r>
          </a:p>
        </p:txBody>
      </p:sp>
      <p:sp>
        <p:nvSpPr>
          <p:cNvPr id="14" name="Rectangle 14"/>
          <p:cNvSpPr>
            <a:spLocks noChangeArrowheads="1"/>
          </p:cNvSpPr>
          <p:nvPr/>
        </p:nvSpPr>
        <p:spPr bwMode="auto">
          <a:xfrm>
            <a:off x="4572000" y="2895600"/>
            <a:ext cx="4495800" cy="11112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sz="3200">
                <a:latin typeface="Times New Roman" pitchFamily="18" charset="0"/>
                <a:cs typeface="Times New Roman" pitchFamily="18" charset="0"/>
              </a:rPr>
              <a:t>Giành độc lập cho dân tộc</a:t>
            </a:r>
          </a:p>
        </p:txBody>
      </p:sp>
      <p:sp>
        <p:nvSpPr>
          <p:cNvPr id="15" name="Rectangle 15"/>
          <p:cNvSpPr>
            <a:spLocks noChangeArrowheads="1"/>
          </p:cNvSpPr>
          <p:nvPr/>
        </p:nvSpPr>
        <p:spPr bwMode="auto">
          <a:xfrm>
            <a:off x="4572000" y="4114800"/>
            <a:ext cx="4495800" cy="9906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3200">
                <a:latin typeface="Times New Roman" pitchFamily="18" charset="0"/>
                <a:cs typeface="Times New Roman" pitchFamily="18" charset="0"/>
              </a:rPr>
              <a:t>Khẳng định quyền độc lập</a:t>
            </a:r>
          </a:p>
        </p:txBody>
      </p:sp>
      <p:sp>
        <p:nvSpPr>
          <p:cNvPr id="16" name="Rectangle 16"/>
          <p:cNvSpPr>
            <a:spLocks noChangeArrowheads="1"/>
          </p:cNvSpPr>
          <p:nvPr/>
        </p:nvSpPr>
        <p:spPr bwMode="auto">
          <a:xfrm>
            <a:off x="4572000" y="5334000"/>
            <a:ext cx="4495800" cy="1143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3200">
                <a:latin typeface="Times New Roman" pitchFamily="18" charset="0"/>
                <a:cs typeface="Times New Roman" pitchFamily="18" charset="0"/>
              </a:rPr>
              <a:t>Khai sinh nước Việt Nam </a:t>
            </a:r>
          </a:p>
          <a:p>
            <a:pPr algn="ctr"/>
            <a:r>
              <a:rPr lang="en-US" sz="3200">
                <a:latin typeface="Times New Roman" pitchFamily="18" charset="0"/>
                <a:cs typeface="Times New Roman" pitchFamily="18" charset="0"/>
              </a:rPr>
              <a:t>Dân chủ Cộng hoà</a:t>
            </a:r>
          </a:p>
        </p:txBody>
      </p:sp>
      <p:cxnSp>
        <p:nvCxnSpPr>
          <p:cNvPr id="19" name="Straight Arrow Connector 18"/>
          <p:cNvCxnSpPr/>
          <p:nvPr/>
        </p:nvCxnSpPr>
        <p:spPr>
          <a:xfrm>
            <a:off x="3581400" y="4351337"/>
            <a:ext cx="966797" cy="25876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a:stCxn id="13" idx="3"/>
          </p:cNvCxnSpPr>
          <p:nvPr/>
        </p:nvCxnSpPr>
        <p:spPr>
          <a:xfrm>
            <a:off x="3581400" y="4351338"/>
            <a:ext cx="966797" cy="155416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3174906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grpId="0" nodeType="clickEffect">
                                  <p:stCondLst>
                                    <p:cond delay="0"/>
                                  </p:stCondLst>
                                  <p:endCondLst>
                                    <p:cond evt="onNext" delay="0">
                                      <p:tgtEl>
                                        <p:sldTgt/>
                                      </p:tgtEl>
                                    </p:cond>
                                  </p:end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ircle(in)">
                                      <p:cBhvr>
                                        <p:cTn id="28" dur="2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000" fill="hold"/>
                                        <p:tgtEl>
                                          <p:spTgt spid="20"/>
                                        </p:tgtEl>
                                        <p:attrNameLst>
                                          <p:attrName>ppt_w</p:attrName>
                                        </p:attrNameLst>
                                      </p:cBhvr>
                                      <p:tavLst>
                                        <p:tav tm="0">
                                          <p:val>
                                            <p:fltVal val="0"/>
                                          </p:val>
                                        </p:tav>
                                        <p:tav tm="100000">
                                          <p:val>
                                            <p:strVal val="#ppt_w"/>
                                          </p:val>
                                        </p:tav>
                                      </p:tavLst>
                                    </p:anim>
                                    <p:anim calcmode="lin" valueType="num">
                                      <p:cBhvr>
                                        <p:cTn id="41" dur="1000" fill="hold"/>
                                        <p:tgtEl>
                                          <p:spTgt spid="20"/>
                                        </p:tgtEl>
                                        <p:attrNameLst>
                                          <p:attrName>ppt_h</p:attrName>
                                        </p:attrNameLst>
                                      </p:cBhvr>
                                      <p:tavLst>
                                        <p:tav tm="0">
                                          <p:val>
                                            <p:fltVal val="0"/>
                                          </p:val>
                                        </p:tav>
                                        <p:tav tm="100000">
                                          <p:val>
                                            <p:strVal val="#ppt_h"/>
                                          </p:val>
                                        </p:tav>
                                      </p:tavLst>
                                    </p:anim>
                                    <p:anim calcmode="lin" valueType="num">
                                      <p:cBhvr>
                                        <p:cTn id="42" dur="1000" fill="hold"/>
                                        <p:tgtEl>
                                          <p:spTgt spid="20"/>
                                        </p:tgtEl>
                                        <p:attrNameLst>
                                          <p:attrName>style.rotation</p:attrName>
                                        </p:attrNameLst>
                                      </p:cBhvr>
                                      <p:tavLst>
                                        <p:tav tm="0">
                                          <p:val>
                                            <p:fltVal val="90"/>
                                          </p:val>
                                        </p:tav>
                                        <p:tav tm="100000">
                                          <p:val>
                                            <p:fltVal val="0"/>
                                          </p:val>
                                        </p:tav>
                                      </p:tavLst>
                                    </p:anim>
                                    <p:animEffect transition="in" filter="fade">
                                      <p:cBhvr>
                                        <p:cTn id="4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5"/>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31750" y="206374"/>
            <a:ext cx="9174163" cy="6880226"/>
          </a:xfrm>
        </p:spPr>
      </p:pic>
      <p:sp>
        <p:nvSpPr>
          <p:cNvPr id="12" name="Rectangle 11"/>
          <p:cNvSpPr/>
          <p:nvPr/>
        </p:nvSpPr>
        <p:spPr>
          <a:xfrm>
            <a:off x="1219066" y="1300162"/>
            <a:ext cx="6707285"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hangingPunct="1"/>
            <a:r>
              <a:rPr lang="en-US" sz="2800" b="1" dirty="0" smtClean="0">
                <a:solidFill>
                  <a:srgbClr val="FF0000"/>
                </a:solidFill>
                <a:latin typeface="Times New Roman" pitchFamily="18" charset="0"/>
                <a:cs typeface="Times New Roman" pitchFamily="18" charset="0"/>
              </a:rPr>
              <a:t>BÁC HỒ ĐỘC TUYÊN NGÔN ĐỘC LẬP</a:t>
            </a:r>
            <a:endParaRPr lang="en-US" sz="2800" b="1" dirty="0">
              <a:solidFill>
                <a:srgbClr val="FF0000"/>
              </a:solidFill>
              <a:latin typeface="Times New Roman" pitchFamily="18" charset="0"/>
              <a:cs typeface="Times New Roman" pitchFamily="18" charset="0"/>
            </a:endParaRPr>
          </a:p>
        </p:txBody>
      </p:sp>
      <p:sp>
        <p:nvSpPr>
          <p:cNvPr id="3" name="TextBox 2"/>
          <p:cNvSpPr txBox="1">
            <a:spLocks noChangeArrowheads="1"/>
          </p:cNvSpPr>
          <p:nvPr/>
        </p:nvSpPr>
        <p:spPr bwMode="auto">
          <a:xfrm>
            <a:off x="3200400" y="3685163"/>
            <a:ext cx="53340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3200" b="1" dirty="0" smtClean="0">
                <a:solidFill>
                  <a:srgbClr val="7030A0"/>
                </a:solidFill>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Ngày</a:t>
            </a:r>
            <a:r>
              <a:rPr lang="en-US" sz="2800" b="1" dirty="0" smtClean="0">
                <a:latin typeface="Times New Roman" pitchFamily="18" charset="0"/>
                <a:cs typeface="Times New Roman" pitchFamily="18" charset="0"/>
              </a:rPr>
              <a:t> 2 – 9 – 1945, </a:t>
            </a:r>
            <a:r>
              <a:rPr lang="en-US" sz="2800" b="1" dirty="0" err="1" smtClean="0">
                <a:latin typeface="Times New Roman" pitchFamily="18" charset="0"/>
                <a:cs typeface="Times New Roman" pitchFamily="18" charset="0"/>
              </a:rPr>
              <a:t>Chủ</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tịch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Hồ</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Chí</a:t>
            </a:r>
            <a:r>
              <a:rPr lang="en-US" sz="2800" b="1" dirty="0" smtClean="0">
                <a:latin typeface="Times New Roman" pitchFamily="18" charset="0"/>
                <a:cs typeface="Times New Roman" pitchFamily="18" charset="0"/>
              </a:rPr>
              <a:t> Minh </a:t>
            </a:r>
            <a:r>
              <a:rPr lang="en-US" sz="2800" b="1" dirty="0" err="1" smtClean="0">
                <a:latin typeface="Times New Roman" pitchFamily="18" charset="0"/>
                <a:cs typeface="Times New Roman" pitchFamily="18" charset="0"/>
              </a:rPr>
              <a:t>đọc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tuyên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ngôn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lập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khai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sinh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Việt</a:t>
            </a:r>
            <a:r>
              <a:rPr lang="en-US" sz="2800" b="1" dirty="0" smtClean="0">
                <a:latin typeface="Times New Roman" pitchFamily="18" charset="0"/>
                <a:cs typeface="Times New Roman" pitchFamily="18" charset="0"/>
              </a:rPr>
              <a:t> Nam </a:t>
            </a:r>
            <a:r>
              <a:rPr lang="en-US" sz="2800" b="1" dirty="0" err="1" smtClean="0">
                <a:latin typeface="Times New Roman" pitchFamily="18" charset="0"/>
                <a:cs typeface="Times New Roman" pitchFamily="18" charset="0"/>
              </a:rPr>
              <a:t>dân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chủ</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cộng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hòa</a:t>
            </a:r>
            <a:r>
              <a:rPr lang="en-US" sz="2800" b="1" dirty="0" smtClean="0">
                <a:latin typeface="Times New Roman" pitchFamily="18" charset="0"/>
                <a:cs typeface="Times New Roman" pitchFamily="18" charset="0"/>
              </a:rPr>
              <a:t>.</a:t>
            </a:r>
            <a:endParaRPr lang="en-US" sz="2800" b="1" i="1" dirty="0" smtClean="0">
              <a:latin typeface="Times New Roman" pitchFamily="18" charset="0"/>
              <a:cs typeface="Times New Roman" pitchFamily="18" charset="0"/>
            </a:endParaRPr>
          </a:p>
          <a:p>
            <a:pPr algn="just"/>
            <a:r>
              <a:rPr lang="en-US" sz="2800" b="1" dirty="0" smtClean="0">
                <a:latin typeface="Times New Roman" pitchFamily="18" charset="0"/>
                <a:cs typeface="Times New Roman" pitchFamily="18" charset="0"/>
              </a:rPr>
              <a:t>            </a:t>
            </a:r>
          </a:p>
        </p:txBody>
      </p:sp>
      <p:sp>
        <p:nvSpPr>
          <p:cNvPr id="7" name="TextBox 6"/>
          <p:cNvSpPr txBox="1">
            <a:spLocks noChangeArrowheads="1"/>
          </p:cNvSpPr>
          <p:nvPr/>
        </p:nvSpPr>
        <p:spPr bwMode="auto">
          <a:xfrm>
            <a:off x="1523866" y="2551559"/>
            <a:ext cx="198133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400" b="1" i="1" dirty="0" err="1" smtClean="0">
                <a:solidFill>
                  <a:srgbClr val="0070C0"/>
                </a:solidFill>
                <a:latin typeface="Times New Roman" pitchFamily="18" charset="0"/>
                <a:cs typeface="Times New Roman" pitchFamily="18" charset="0"/>
              </a:rPr>
              <a:t>Ghi</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nhớ</a:t>
            </a:r>
            <a:r>
              <a:rPr lang="en-US" sz="2400" b="1" i="1" dirty="0" smtClean="0">
                <a:solidFill>
                  <a:srgbClr val="0070C0"/>
                </a:solidFill>
                <a:latin typeface="Times New Roman" pitchFamily="18" charset="0"/>
                <a:cs typeface="Times New Roman" pitchFamily="18" charset="0"/>
              </a:rPr>
              <a:t>:</a:t>
            </a:r>
          </a:p>
        </p:txBody>
      </p:sp>
    </p:spTree>
    <p:extLst>
      <p:ext uri="{BB962C8B-B14F-4D97-AF65-F5344CB8AC3E}">
        <p14:creationId xmlns="" xmlns:p14="http://schemas.microsoft.com/office/powerpoint/2010/main" val="1586443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endParaRPr lang="en-US" smtClean="0"/>
          </a:p>
        </p:txBody>
      </p:sp>
      <p:pic>
        <p:nvPicPr>
          <p:cNvPr id="34819" name="Content Placeholder 5"/>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17463" y="-22225"/>
            <a:ext cx="9174163" cy="688022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latin typeface="Times New Roman" pitchFamily="18" charset="0"/>
              <a:cs typeface="Times New Roman" pitchFamily="18" charset="0"/>
            </a:endParaRPr>
          </a:p>
        </p:txBody>
      </p:sp>
      <p:sp>
        <p:nvSpPr>
          <p:cNvPr id="6147"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6148" name="Picture 5" descr="port_turq_borde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13" y="-11113"/>
            <a:ext cx="9155113" cy="686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9"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6152" name="Rectangle 9"/>
          <p:cNvSpPr>
            <a:spLocks noChangeArrowheads="1"/>
          </p:cNvSpPr>
          <p:nvPr/>
        </p:nvSpPr>
        <p:spPr bwMode="auto">
          <a:xfrm>
            <a:off x="457200" y="1295400"/>
            <a:ext cx="822960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3200" b="1" dirty="0" smtClean="0">
                <a:solidFill>
                  <a:srgbClr val="0033CC"/>
                </a:solidFill>
                <a:latin typeface="Times New Roman" pitchFamily="18" charset="0"/>
                <a:cs typeface="Times New Roman" pitchFamily="18" charset="0"/>
              </a:rPr>
              <a:t>                  KIỂM </a:t>
            </a:r>
            <a:r>
              <a:rPr lang="en-US" sz="3200" b="1" dirty="0">
                <a:solidFill>
                  <a:srgbClr val="0033CC"/>
                </a:solidFill>
                <a:latin typeface="Times New Roman" pitchFamily="18" charset="0"/>
                <a:cs typeface="Times New Roman" pitchFamily="18" charset="0"/>
              </a:rPr>
              <a:t>TRA BÀI CŨ</a:t>
            </a:r>
          </a:p>
        </p:txBody>
      </p:sp>
      <p:sp>
        <p:nvSpPr>
          <p:cNvPr id="2" name="Rectangle 1"/>
          <p:cNvSpPr>
            <a:spLocks noChangeArrowheads="1"/>
          </p:cNvSpPr>
          <p:nvPr/>
        </p:nvSpPr>
        <p:spPr bwMode="auto">
          <a:xfrm>
            <a:off x="914400" y="2551113"/>
            <a:ext cx="73914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n-US" sz="3200"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Câu </a:t>
            </a:r>
            <a:r>
              <a:rPr lang="en-US" sz="3200" b="1" dirty="0" smtClean="0">
                <a:latin typeface="Times New Roman" pitchFamily="18" charset="0"/>
                <a:cs typeface="Times New Roman" pitchFamily="18" charset="0"/>
              </a:rPr>
              <a:t>2</a:t>
            </a:r>
            <a:r>
              <a:rPr lang="vi-VN" sz="3200" b="1"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Nêu</a:t>
            </a:r>
            <a:r>
              <a:rPr lang="en-US" sz="3200" dirty="0" smtClean="0">
                <a:solidFill>
                  <a:srgbClr val="000000"/>
                </a:solidFill>
                <a:latin typeface="Times New Roman" pitchFamily="18" charset="0"/>
                <a:cs typeface="Times New Roman" pitchFamily="18" charset="0"/>
              </a:rPr>
              <a:t> ý </a:t>
            </a:r>
            <a:r>
              <a:rPr lang="en-US" sz="3200" dirty="0" err="1" smtClean="0">
                <a:solidFill>
                  <a:srgbClr val="000000"/>
                </a:solidFill>
                <a:latin typeface="Times New Roman" pitchFamily="18" charset="0"/>
                <a:cs typeface="Times New Roman" pitchFamily="18" charset="0"/>
              </a:rPr>
              <a:t>nghĩa</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lịch</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sử</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của</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Cách</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mạng</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tháng</a:t>
            </a:r>
            <a:r>
              <a:rPr lang="en-US" sz="3200" dirty="0" smtClean="0">
                <a:solidFill>
                  <a:srgbClr val="000000"/>
                </a:solidFill>
                <a:latin typeface="Times New Roman" pitchFamily="18" charset="0"/>
                <a:cs typeface="Times New Roman" pitchFamily="18" charset="0"/>
              </a:rPr>
              <a:t> 8 </a:t>
            </a:r>
            <a:r>
              <a:rPr lang="en-US" sz="3200" dirty="0" err="1" smtClean="0">
                <a:solidFill>
                  <a:srgbClr val="000000"/>
                </a:solidFill>
                <a:latin typeface="Times New Roman" pitchFamily="18" charset="0"/>
                <a:cs typeface="Times New Roman" pitchFamily="18" charset="0"/>
              </a:rPr>
              <a:t>năm</a:t>
            </a:r>
            <a:r>
              <a:rPr lang="en-US" sz="3200" dirty="0" smtClean="0">
                <a:solidFill>
                  <a:srgbClr val="000000"/>
                </a:solidFill>
                <a:latin typeface="Times New Roman" pitchFamily="18" charset="0"/>
                <a:cs typeface="Times New Roman" pitchFamily="18" charset="0"/>
              </a:rPr>
              <a:t> 1945?</a:t>
            </a:r>
          </a:p>
          <a:p>
            <a:pPr algn="just"/>
            <a:endParaRPr lang="vi-VN" sz="3200" dirty="0">
              <a:latin typeface="Times New Roman" pitchFamily="18" charset="0"/>
              <a:cs typeface="Times New Roman" pitchFamily="18" charset="0"/>
            </a:endParaRPr>
          </a:p>
        </p:txBody>
      </p:sp>
    </p:spTree>
    <p:extLst>
      <p:ext uri="{BB962C8B-B14F-4D97-AF65-F5344CB8AC3E}">
        <p14:creationId xmlns="" xmlns:p14="http://schemas.microsoft.com/office/powerpoint/2010/main" val="2853421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838200" y="157163"/>
            <a:ext cx="7620000" cy="519112"/>
          </a:xfrm>
          <a:prstGeom prst="rect">
            <a:avLst/>
          </a:prstGeom>
          <a:noFill/>
          <a:ln w="9525">
            <a:noFill/>
            <a:miter lim="800000"/>
            <a:headEnd/>
            <a:tailEnd/>
          </a:ln>
          <a:effectLst/>
        </p:spPr>
        <p:txBody>
          <a:bodyPr>
            <a:spAutoFit/>
          </a:bodyPr>
          <a:lstStyle/>
          <a:p>
            <a:pPr algn="ctr">
              <a:spcBef>
                <a:spcPct val="25000"/>
              </a:spcBef>
            </a:pPr>
            <a:r>
              <a:rPr lang="en-US" sz="2800" b="1">
                <a:solidFill>
                  <a:schemeClr val="bg1"/>
                </a:solidFill>
                <a:latin typeface="Times New Roman" pitchFamily="18" charset="0"/>
                <a:cs typeface="Times New Roman" pitchFamily="18" charset="0"/>
              </a:rPr>
              <a:t>LÞch sö</a:t>
            </a:r>
          </a:p>
        </p:txBody>
      </p:sp>
      <p:sp>
        <p:nvSpPr>
          <p:cNvPr id="4102" name="WordArt 6"/>
          <p:cNvSpPr>
            <a:spLocks noChangeArrowheads="1" noChangeShapeType="1" noTextEdit="1"/>
          </p:cNvSpPr>
          <p:nvPr/>
        </p:nvSpPr>
        <p:spPr bwMode="auto">
          <a:xfrm>
            <a:off x="1066800" y="748932"/>
            <a:ext cx="7448550" cy="619125"/>
          </a:xfrm>
          <a:prstGeom prst="rect">
            <a:avLst/>
          </a:prstGeom>
        </p:spPr>
        <p:txBody>
          <a:bodyPr wrap="none" fromWordArt="1">
            <a:prstTxWarp prst="textPlain">
              <a:avLst>
                <a:gd name="adj" fmla="val 50000"/>
              </a:avLst>
            </a:prstTxWarp>
          </a:bodyPr>
          <a:lstStyle/>
          <a:p>
            <a:r>
              <a:rPr lang="vi-VN" sz="4800" dirty="0" smtClean="0">
                <a:latin typeface="Times New Roman" pitchFamily="18" charset="0"/>
                <a:cs typeface="Times New Roman" pitchFamily="18" charset="0"/>
              </a:rPr>
              <a:t>Bác Hồ đọc Tuyên ngôn Độc lập</a:t>
            </a:r>
            <a:endParaRPr lang="en-US" sz="4800" dirty="0" smtClean="0">
              <a:latin typeface="Times New Roman" pitchFamily="18" charset="0"/>
              <a:cs typeface="Times New Roman" pitchFamily="18" charset="0"/>
            </a:endParaRPr>
          </a:p>
        </p:txBody>
      </p:sp>
      <p:pic>
        <p:nvPicPr>
          <p:cNvPr id="4107" name="Picture 11" descr="Mat-do-dan-so-VN"/>
          <p:cNvPicPr>
            <a:picLocks noChangeAspect="1" noChangeArrowheads="1"/>
          </p:cNvPicPr>
          <p:nvPr/>
        </p:nvPicPr>
        <p:blipFill>
          <a:blip r:embed="rId2"/>
          <a:srcRect/>
          <a:stretch>
            <a:fillRect/>
          </a:stretch>
        </p:blipFill>
        <p:spPr bwMode="auto">
          <a:xfrm>
            <a:off x="2057400" y="1589310"/>
            <a:ext cx="4648200" cy="4876800"/>
          </a:xfrm>
          <a:prstGeom prst="rect">
            <a:avLst/>
          </a:prstGeom>
          <a:noFill/>
        </p:spPr>
      </p:pic>
      <p:sp>
        <p:nvSpPr>
          <p:cNvPr id="4112" name="Freeform 16"/>
          <p:cNvSpPr>
            <a:spLocks/>
          </p:cNvSpPr>
          <p:nvPr/>
        </p:nvSpPr>
        <p:spPr bwMode="auto">
          <a:xfrm>
            <a:off x="4008438" y="4027488"/>
            <a:ext cx="592137" cy="369332"/>
          </a:xfrm>
          <a:custGeom>
            <a:avLst/>
            <a:gdLst/>
            <a:ahLst/>
            <a:cxnLst>
              <a:cxn ang="0">
                <a:pos x="217" y="173"/>
              </a:cxn>
              <a:cxn ang="0">
                <a:pos x="61" y="58"/>
              </a:cxn>
              <a:cxn ang="0">
                <a:pos x="84" y="49"/>
              </a:cxn>
              <a:cxn ang="0">
                <a:pos x="0" y="0"/>
              </a:cxn>
              <a:cxn ang="0">
                <a:pos x="9" y="79"/>
              </a:cxn>
              <a:cxn ang="0">
                <a:pos x="39" y="65"/>
              </a:cxn>
              <a:cxn ang="0">
                <a:pos x="104" y="136"/>
              </a:cxn>
              <a:cxn ang="0">
                <a:pos x="180" y="199"/>
              </a:cxn>
              <a:cxn ang="0">
                <a:pos x="276" y="263"/>
              </a:cxn>
              <a:cxn ang="0">
                <a:pos x="325" y="288"/>
              </a:cxn>
              <a:cxn ang="0">
                <a:pos x="373" y="249"/>
              </a:cxn>
              <a:cxn ang="0">
                <a:pos x="295" y="213"/>
              </a:cxn>
              <a:cxn ang="0">
                <a:pos x="218" y="176"/>
              </a:cxn>
            </a:cxnLst>
            <a:rect l="0" t="0" r="r" b="b"/>
            <a:pathLst>
              <a:path w="373" h="288">
                <a:moveTo>
                  <a:pt x="217" y="173"/>
                </a:moveTo>
                <a:cubicBezTo>
                  <a:pt x="191" y="159"/>
                  <a:pt x="81" y="83"/>
                  <a:pt x="61" y="58"/>
                </a:cubicBezTo>
                <a:lnTo>
                  <a:pt x="84" y="49"/>
                </a:lnTo>
                <a:lnTo>
                  <a:pt x="0" y="0"/>
                </a:lnTo>
                <a:lnTo>
                  <a:pt x="9" y="79"/>
                </a:lnTo>
                <a:lnTo>
                  <a:pt x="39" y="65"/>
                </a:lnTo>
                <a:lnTo>
                  <a:pt x="104" y="136"/>
                </a:lnTo>
                <a:lnTo>
                  <a:pt x="180" y="199"/>
                </a:lnTo>
                <a:lnTo>
                  <a:pt x="276" y="263"/>
                </a:lnTo>
                <a:lnTo>
                  <a:pt x="325" y="288"/>
                </a:lnTo>
                <a:lnTo>
                  <a:pt x="373" y="249"/>
                </a:lnTo>
                <a:lnTo>
                  <a:pt x="295" y="213"/>
                </a:lnTo>
                <a:cubicBezTo>
                  <a:pt x="269" y="201"/>
                  <a:pt x="234" y="184"/>
                  <a:pt x="218" y="176"/>
                </a:cubicBezTo>
              </a:path>
            </a:pathLst>
          </a:custGeom>
          <a:solidFill>
            <a:srgbClr val="FF0000"/>
          </a:solidFill>
          <a:ln w="9525" cap="flat" cmpd="sng">
            <a:solidFill>
              <a:srgbClr val="FF0000"/>
            </a:solidFill>
            <a:prstDash val="solid"/>
            <a:round/>
            <a:headEnd/>
            <a:tailEnd/>
          </a:ln>
          <a:effectLst/>
        </p:spPr>
        <p:txBody>
          <a:bodyPr>
            <a:spAutoFit/>
          </a:bodyPr>
          <a:lstStyle/>
          <a:p>
            <a:endParaRPr lang="en-US">
              <a:latin typeface="Times New Roman" pitchFamily="18" charset="0"/>
              <a:cs typeface="Times New Roman" pitchFamily="18" charset="0"/>
            </a:endParaRPr>
          </a:p>
        </p:txBody>
      </p:sp>
      <p:sp>
        <p:nvSpPr>
          <p:cNvPr id="4113" name="Freeform 17"/>
          <p:cNvSpPr>
            <a:spLocks/>
          </p:cNvSpPr>
          <p:nvPr/>
        </p:nvSpPr>
        <p:spPr bwMode="auto">
          <a:xfrm rot="-864273">
            <a:off x="3505200" y="3598346"/>
            <a:ext cx="414338" cy="369332"/>
          </a:xfrm>
          <a:custGeom>
            <a:avLst/>
            <a:gdLst/>
            <a:ahLst/>
            <a:cxnLst>
              <a:cxn ang="0">
                <a:pos x="135" y="197"/>
              </a:cxn>
              <a:cxn ang="0">
                <a:pos x="56" y="64"/>
              </a:cxn>
              <a:cxn ang="0">
                <a:pos x="79" y="59"/>
              </a:cxn>
              <a:cxn ang="0">
                <a:pos x="31" y="0"/>
              </a:cxn>
              <a:cxn ang="0">
                <a:pos x="0" y="75"/>
              </a:cxn>
              <a:cxn ang="0">
                <a:pos x="33" y="67"/>
              </a:cxn>
              <a:cxn ang="0">
                <a:pos x="55" y="144"/>
              </a:cxn>
              <a:cxn ang="0">
                <a:pos x="90" y="215"/>
              </a:cxn>
              <a:cxn ang="0">
                <a:pos x="142" y="292"/>
              </a:cxn>
              <a:cxn ang="0">
                <a:pos x="194" y="350"/>
              </a:cxn>
              <a:cxn ang="0">
                <a:pos x="261" y="326"/>
              </a:cxn>
              <a:cxn ang="0">
                <a:pos x="183" y="249"/>
              </a:cxn>
              <a:cxn ang="0">
                <a:pos x="135" y="200"/>
              </a:cxn>
            </a:cxnLst>
            <a:rect l="0" t="0" r="r" b="b"/>
            <a:pathLst>
              <a:path w="261" h="350">
                <a:moveTo>
                  <a:pt x="135" y="197"/>
                </a:moveTo>
                <a:cubicBezTo>
                  <a:pt x="119" y="181"/>
                  <a:pt x="61" y="91"/>
                  <a:pt x="56" y="64"/>
                </a:cubicBezTo>
                <a:lnTo>
                  <a:pt x="79" y="59"/>
                </a:lnTo>
                <a:lnTo>
                  <a:pt x="31" y="0"/>
                </a:lnTo>
                <a:lnTo>
                  <a:pt x="0" y="75"/>
                </a:lnTo>
                <a:lnTo>
                  <a:pt x="33" y="67"/>
                </a:lnTo>
                <a:lnTo>
                  <a:pt x="55" y="144"/>
                </a:lnTo>
                <a:lnTo>
                  <a:pt x="90" y="215"/>
                </a:lnTo>
                <a:lnTo>
                  <a:pt x="142" y="292"/>
                </a:lnTo>
                <a:lnTo>
                  <a:pt x="194" y="350"/>
                </a:lnTo>
                <a:lnTo>
                  <a:pt x="261" y="326"/>
                </a:lnTo>
                <a:lnTo>
                  <a:pt x="183" y="249"/>
                </a:lnTo>
                <a:cubicBezTo>
                  <a:pt x="162" y="228"/>
                  <a:pt x="145" y="210"/>
                  <a:pt x="135" y="200"/>
                </a:cubicBezTo>
              </a:path>
            </a:pathLst>
          </a:custGeom>
          <a:solidFill>
            <a:srgbClr val="FF0000"/>
          </a:solidFill>
          <a:ln w="9525" cap="flat" cmpd="sng">
            <a:solidFill>
              <a:srgbClr val="FF0000"/>
            </a:solidFill>
            <a:prstDash val="solid"/>
            <a:round/>
            <a:headEnd/>
            <a:tailEnd/>
          </a:ln>
          <a:effectLst/>
        </p:spPr>
        <p:txBody>
          <a:bodyPr>
            <a:spAutoFit/>
          </a:bodyPr>
          <a:lstStyle/>
          <a:p>
            <a:endParaRPr lang="en-US">
              <a:latin typeface="Times New Roman" pitchFamily="18" charset="0"/>
              <a:cs typeface="Times New Roman" pitchFamily="18" charset="0"/>
            </a:endParaRPr>
          </a:p>
        </p:txBody>
      </p:sp>
      <p:sp>
        <p:nvSpPr>
          <p:cNvPr id="4114" name="Oval 18"/>
          <p:cNvSpPr>
            <a:spLocks noChangeArrowheads="1"/>
          </p:cNvSpPr>
          <p:nvPr/>
        </p:nvSpPr>
        <p:spPr bwMode="auto">
          <a:xfrm>
            <a:off x="4543425" y="4376738"/>
            <a:ext cx="152400" cy="152400"/>
          </a:xfrm>
          <a:prstGeom prst="ellipse">
            <a:avLst/>
          </a:prstGeom>
          <a:solidFill>
            <a:srgbClr val="0000FF"/>
          </a:solidFill>
          <a:ln w="9525">
            <a:solidFill>
              <a:schemeClr val="tx1"/>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4115" name="Freeform 19"/>
          <p:cNvSpPr>
            <a:spLocks/>
          </p:cNvSpPr>
          <p:nvPr/>
        </p:nvSpPr>
        <p:spPr bwMode="auto">
          <a:xfrm rot="2126158">
            <a:off x="3225800" y="2818884"/>
            <a:ext cx="566738" cy="369332"/>
          </a:xfrm>
          <a:custGeom>
            <a:avLst/>
            <a:gdLst/>
            <a:ahLst/>
            <a:cxnLst>
              <a:cxn ang="0">
                <a:pos x="135" y="197"/>
              </a:cxn>
              <a:cxn ang="0">
                <a:pos x="56" y="64"/>
              </a:cxn>
              <a:cxn ang="0">
                <a:pos x="79" y="59"/>
              </a:cxn>
              <a:cxn ang="0">
                <a:pos x="31" y="0"/>
              </a:cxn>
              <a:cxn ang="0">
                <a:pos x="0" y="75"/>
              </a:cxn>
              <a:cxn ang="0">
                <a:pos x="33" y="67"/>
              </a:cxn>
              <a:cxn ang="0">
                <a:pos x="55" y="144"/>
              </a:cxn>
              <a:cxn ang="0">
                <a:pos x="90" y="215"/>
              </a:cxn>
              <a:cxn ang="0">
                <a:pos x="142" y="292"/>
              </a:cxn>
              <a:cxn ang="0">
                <a:pos x="194" y="350"/>
              </a:cxn>
              <a:cxn ang="0">
                <a:pos x="261" y="326"/>
              </a:cxn>
              <a:cxn ang="0">
                <a:pos x="183" y="249"/>
              </a:cxn>
              <a:cxn ang="0">
                <a:pos x="135" y="200"/>
              </a:cxn>
            </a:cxnLst>
            <a:rect l="0" t="0" r="r" b="b"/>
            <a:pathLst>
              <a:path w="261" h="350">
                <a:moveTo>
                  <a:pt x="135" y="197"/>
                </a:moveTo>
                <a:cubicBezTo>
                  <a:pt x="119" y="181"/>
                  <a:pt x="61" y="91"/>
                  <a:pt x="56" y="64"/>
                </a:cubicBezTo>
                <a:lnTo>
                  <a:pt x="79" y="59"/>
                </a:lnTo>
                <a:lnTo>
                  <a:pt x="31" y="0"/>
                </a:lnTo>
                <a:lnTo>
                  <a:pt x="0" y="75"/>
                </a:lnTo>
                <a:lnTo>
                  <a:pt x="33" y="67"/>
                </a:lnTo>
                <a:lnTo>
                  <a:pt x="55" y="144"/>
                </a:lnTo>
                <a:lnTo>
                  <a:pt x="90" y="215"/>
                </a:lnTo>
                <a:lnTo>
                  <a:pt x="142" y="292"/>
                </a:lnTo>
                <a:lnTo>
                  <a:pt x="194" y="350"/>
                </a:lnTo>
                <a:lnTo>
                  <a:pt x="261" y="326"/>
                </a:lnTo>
                <a:lnTo>
                  <a:pt x="183" y="249"/>
                </a:lnTo>
                <a:cubicBezTo>
                  <a:pt x="162" y="228"/>
                  <a:pt x="145" y="210"/>
                  <a:pt x="135" y="200"/>
                </a:cubicBezTo>
              </a:path>
            </a:pathLst>
          </a:custGeom>
          <a:solidFill>
            <a:srgbClr val="FF0000"/>
          </a:solidFill>
          <a:ln w="9525" cap="flat" cmpd="sng">
            <a:solidFill>
              <a:srgbClr val="FF0000"/>
            </a:solidFill>
            <a:prstDash val="solid"/>
            <a:round/>
            <a:headEnd/>
            <a:tailEnd/>
          </a:ln>
          <a:effectLst/>
        </p:spPr>
        <p:txBody>
          <a:bodyPr>
            <a:spAutoFit/>
          </a:bodyPr>
          <a:lstStyle/>
          <a:p>
            <a:endParaRPr lang="en-US">
              <a:latin typeface="Times New Roman" pitchFamily="18" charset="0"/>
              <a:cs typeface="Times New Roman" pitchFamily="18" charset="0"/>
            </a:endParaRPr>
          </a:p>
        </p:txBody>
      </p:sp>
      <p:sp>
        <p:nvSpPr>
          <p:cNvPr id="4116" name="Freeform 20"/>
          <p:cNvSpPr>
            <a:spLocks/>
          </p:cNvSpPr>
          <p:nvPr/>
        </p:nvSpPr>
        <p:spPr bwMode="auto">
          <a:xfrm rot="5989169" flipH="1" flipV="1">
            <a:off x="3956844" y="5588278"/>
            <a:ext cx="592138" cy="369332"/>
          </a:xfrm>
          <a:custGeom>
            <a:avLst/>
            <a:gdLst/>
            <a:ahLst/>
            <a:cxnLst>
              <a:cxn ang="0">
                <a:pos x="217" y="173"/>
              </a:cxn>
              <a:cxn ang="0">
                <a:pos x="61" y="58"/>
              </a:cxn>
              <a:cxn ang="0">
                <a:pos x="84" y="49"/>
              </a:cxn>
              <a:cxn ang="0">
                <a:pos x="0" y="0"/>
              </a:cxn>
              <a:cxn ang="0">
                <a:pos x="9" y="79"/>
              </a:cxn>
              <a:cxn ang="0">
                <a:pos x="39" y="65"/>
              </a:cxn>
              <a:cxn ang="0">
                <a:pos x="104" y="136"/>
              </a:cxn>
              <a:cxn ang="0">
                <a:pos x="180" y="199"/>
              </a:cxn>
              <a:cxn ang="0">
                <a:pos x="276" y="263"/>
              </a:cxn>
              <a:cxn ang="0">
                <a:pos x="325" y="288"/>
              </a:cxn>
              <a:cxn ang="0">
                <a:pos x="373" y="249"/>
              </a:cxn>
              <a:cxn ang="0">
                <a:pos x="295" y="213"/>
              </a:cxn>
              <a:cxn ang="0">
                <a:pos x="218" y="176"/>
              </a:cxn>
            </a:cxnLst>
            <a:rect l="0" t="0" r="r" b="b"/>
            <a:pathLst>
              <a:path w="373" h="288">
                <a:moveTo>
                  <a:pt x="217" y="173"/>
                </a:moveTo>
                <a:cubicBezTo>
                  <a:pt x="191" y="159"/>
                  <a:pt x="81" y="83"/>
                  <a:pt x="61" y="58"/>
                </a:cubicBezTo>
                <a:lnTo>
                  <a:pt x="84" y="49"/>
                </a:lnTo>
                <a:lnTo>
                  <a:pt x="0" y="0"/>
                </a:lnTo>
                <a:lnTo>
                  <a:pt x="9" y="79"/>
                </a:lnTo>
                <a:lnTo>
                  <a:pt x="39" y="65"/>
                </a:lnTo>
                <a:lnTo>
                  <a:pt x="104" y="136"/>
                </a:lnTo>
                <a:lnTo>
                  <a:pt x="180" y="199"/>
                </a:lnTo>
                <a:lnTo>
                  <a:pt x="276" y="263"/>
                </a:lnTo>
                <a:lnTo>
                  <a:pt x="325" y="288"/>
                </a:lnTo>
                <a:lnTo>
                  <a:pt x="373" y="249"/>
                </a:lnTo>
                <a:lnTo>
                  <a:pt x="295" y="213"/>
                </a:lnTo>
                <a:cubicBezTo>
                  <a:pt x="269" y="201"/>
                  <a:pt x="234" y="184"/>
                  <a:pt x="218" y="176"/>
                </a:cubicBezTo>
              </a:path>
            </a:pathLst>
          </a:custGeom>
          <a:solidFill>
            <a:srgbClr val="0000FF"/>
          </a:solidFill>
          <a:ln w="9525" cap="flat" cmpd="sng">
            <a:solidFill>
              <a:schemeClr val="tx1"/>
            </a:solidFill>
            <a:prstDash val="solid"/>
            <a:round/>
            <a:headEnd/>
            <a:tailEnd/>
          </a:ln>
          <a:effectLst/>
        </p:spPr>
        <p:txBody>
          <a:bodyPr>
            <a:spAutoFit/>
          </a:bodyPr>
          <a:lstStyle/>
          <a:p>
            <a:endParaRPr lang="en-US">
              <a:latin typeface="Times New Roman" pitchFamily="18" charset="0"/>
              <a:cs typeface="Times New Roman" pitchFamily="18" charset="0"/>
            </a:endParaRPr>
          </a:p>
        </p:txBody>
      </p:sp>
      <p:sp>
        <p:nvSpPr>
          <p:cNvPr id="4118" name="Freeform 22"/>
          <p:cNvSpPr>
            <a:spLocks/>
          </p:cNvSpPr>
          <p:nvPr/>
        </p:nvSpPr>
        <p:spPr bwMode="auto">
          <a:xfrm rot="2126158" flipH="1" flipV="1">
            <a:off x="4300538" y="4817546"/>
            <a:ext cx="566737" cy="369332"/>
          </a:xfrm>
          <a:custGeom>
            <a:avLst/>
            <a:gdLst/>
            <a:ahLst/>
            <a:cxnLst>
              <a:cxn ang="0">
                <a:pos x="135" y="197"/>
              </a:cxn>
              <a:cxn ang="0">
                <a:pos x="56" y="64"/>
              </a:cxn>
              <a:cxn ang="0">
                <a:pos x="79" y="59"/>
              </a:cxn>
              <a:cxn ang="0">
                <a:pos x="31" y="0"/>
              </a:cxn>
              <a:cxn ang="0">
                <a:pos x="0" y="75"/>
              </a:cxn>
              <a:cxn ang="0">
                <a:pos x="33" y="67"/>
              </a:cxn>
              <a:cxn ang="0">
                <a:pos x="55" y="144"/>
              </a:cxn>
              <a:cxn ang="0">
                <a:pos x="90" y="215"/>
              </a:cxn>
              <a:cxn ang="0">
                <a:pos x="142" y="292"/>
              </a:cxn>
              <a:cxn ang="0">
                <a:pos x="194" y="350"/>
              </a:cxn>
              <a:cxn ang="0">
                <a:pos x="261" y="326"/>
              </a:cxn>
              <a:cxn ang="0">
                <a:pos x="183" y="249"/>
              </a:cxn>
              <a:cxn ang="0">
                <a:pos x="135" y="200"/>
              </a:cxn>
            </a:cxnLst>
            <a:rect l="0" t="0" r="r" b="b"/>
            <a:pathLst>
              <a:path w="261" h="350">
                <a:moveTo>
                  <a:pt x="135" y="197"/>
                </a:moveTo>
                <a:cubicBezTo>
                  <a:pt x="119" y="181"/>
                  <a:pt x="61" y="91"/>
                  <a:pt x="56" y="64"/>
                </a:cubicBezTo>
                <a:lnTo>
                  <a:pt x="79" y="59"/>
                </a:lnTo>
                <a:lnTo>
                  <a:pt x="31" y="0"/>
                </a:lnTo>
                <a:lnTo>
                  <a:pt x="0" y="75"/>
                </a:lnTo>
                <a:lnTo>
                  <a:pt x="33" y="67"/>
                </a:lnTo>
                <a:lnTo>
                  <a:pt x="55" y="144"/>
                </a:lnTo>
                <a:lnTo>
                  <a:pt x="90" y="215"/>
                </a:lnTo>
                <a:lnTo>
                  <a:pt x="142" y="292"/>
                </a:lnTo>
                <a:lnTo>
                  <a:pt x="194" y="350"/>
                </a:lnTo>
                <a:lnTo>
                  <a:pt x="261" y="326"/>
                </a:lnTo>
                <a:lnTo>
                  <a:pt x="183" y="249"/>
                </a:lnTo>
                <a:cubicBezTo>
                  <a:pt x="162" y="228"/>
                  <a:pt x="145" y="210"/>
                  <a:pt x="135" y="200"/>
                </a:cubicBezTo>
              </a:path>
            </a:pathLst>
          </a:custGeom>
          <a:solidFill>
            <a:srgbClr val="0000FF"/>
          </a:solidFill>
          <a:ln w="9525" cap="flat" cmpd="sng">
            <a:solidFill>
              <a:srgbClr val="0000FF"/>
            </a:solidFill>
            <a:prstDash val="solid"/>
            <a:round/>
            <a:headEnd/>
            <a:tailEnd/>
          </a:ln>
          <a:effectLst/>
        </p:spPr>
        <p:txBody>
          <a:bodyPr>
            <a:spAutoFit/>
          </a:bodyPr>
          <a:lstStyle/>
          <a:p>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107"/>
                                        </p:tgtEl>
                                        <p:attrNameLst>
                                          <p:attrName>style.visibility</p:attrName>
                                        </p:attrNameLst>
                                      </p:cBhvr>
                                      <p:to>
                                        <p:strVal val="visible"/>
                                      </p:to>
                                    </p:set>
                                    <p:animEffect transition="in" filter="checkerboard(across)">
                                      <p:cBhvr>
                                        <p:cTn id="7" dur="500"/>
                                        <p:tgtEl>
                                          <p:spTgt spid="410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114"/>
                                        </p:tgtEl>
                                        <p:attrNameLst>
                                          <p:attrName>style.visibility</p:attrName>
                                        </p:attrNameLst>
                                      </p:cBhvr>
                                      <p:to>
                                        <p:strVal val="visible"/>
                                      </p:to>
                                    </p:set>
                                    <p:animEffect transition="in" filter="checkerboard(across)">
                                      <p:cBhvr>
                                        <p:cTn id="10" dur="500"/>
                                        <p:tgtEl>
                                          <p:spTgt spid="4114"/>
                                        </p:tgtEl>
                                      </p:cBhvr>
                                    </p:animEffect>
                                  </p:childTnLst>
                                </p:cTn>
                              </p:par>
                            </p:childTnLst>
                          </p:cTn>
                        </p:par>
                        <p:par>
                          <p:cTn id="11" fill="hold">
                            <p:stCondLst>
                              <p:cond delay="500"/>
                            </p:stCondLst>
                            <p:childTnLst>
                              <p:par>
                                <p:cTn id="12" presetID="1" presetClass="emph" presetSubtype="2" repeatCount="3000" fill="hold" nodeType="afterEffect">
                                  <p:stCondLst>
                                    <p:cond delay="0"/>
                                  </p:stCondLst>
                                  <p:childTnLst>
                                    <p:animClr clrSpc="rgb" dir="cw">
                                      <p:cBhvr>
                                        <p:cTn id="13" dur="2000" fill="hold"/>
                                        <p:tgtEl>
                                          <p:spTgt spid="4114"/>
                                        </p:tgtEl>
                                        <p:attrNameLst>
                                          <p:attrName>fillcolor</p:attrName>
                                        </p:attrNameLst>
                                      </p:cBhvr>
                                      <p:to>
                                        <a:srgbClr val="FF0000"/>
                                      </p:to>
                                    </p:animClr>
                                    <p:set>
                                      <p:cBhvr>
                                        <p:cTn id="14" dur="2000" fill="hold"/>
                                        <p:tgtEl>
                                          <p:spTgt spid="4114"/>
                                        </p:tgtEl>
                                        <p:attrNameLst>
                                          <p:attrName>fill.type</p:attrName>
                                        </p:attrNameLst>
                                      </p:cBhvr>
                                      <p:to>
                                        <p:strVal val="solid"/>
                                      </p:to>
                                    </p:set>
                                    <p:set>
                                      <p:cBhvr>
                                        <p:cTn id="15" dur="2000" fill="hold"/>
                                        <p:tgtEl>
                                          <p:spTgt spid="4114"/>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112"/>
                                        </p:tgtEl>
                                        <p:attrNameLst>
                                          <p:attrName>style.visibility</p:attrName>
                                        </p:attrNameLst>
                                      </p:cBhvr>
                                      <p:to>
                                        <p:strVal val="visible"/>
                                      </p:to>
                                    </p:set>
                                    <p:animEffect transition="in" filter="wipe(down)">
                                      <p:cBhvr>
                                        <p:cTn id="20" dur="1000"/>
                                        <p:tgtEl>
                                          <p:spTgt spid="4112"/>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4113"/>
                                        </p:tgtEl>
                                        <p:attrNameLst>
                                          <p:attrName>style.visibility</p:attrName>
                                        </p:attrNameLst>
                                      </p:cBhvr>
                                      <p:to>
                                        <p:strVal val="visible"/>
                                      </p:to>
                                    </p:set>
                                    <p:animEffect transition="in" filter="wipe(down)">
                                      <p:cBhvr>
                                        <p:cTn id="24" dur="1000"/>
                                        <p:tgtEl>
                                          <p:spTgt spid="4113"/>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4115"/>
                                        </p:tgtEl>
                                        <p:attrNameLst>
                                          <p:attrName>style.visibility</p:attrName>
                                        </p:attrNameLst>
                                      </p:cBhvr>
                                      <p:to>
                                        <p:strVal val="visible"/>
                                      </p:to>
                                    </p:set>
                                    <p:animEffect transition="in" filter="wipe(down)">
                                      <p:cBhvr>
                                        <p:cTn id="28" dur="1000"/>
                                        <p:tgtEl>
                                          <p:spTgt spid="41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118"/>
                                        </p:tgtEl>
                                        <p:attrNameLst>
                                          <p:attrName>style.visibility</p:attrName>
                                        </p:attrNameLst>
                                      </p:cBhvr>
                                      <p:to>
                                        <p:strVal val="visible"/>
                                      </p:to>
                                    </p:set>
                                    <p:animEffect transition="in" filter="wipe(up)">
                                      <p:cBhvr>
                                        <p:cTn id="33" dur="1000"/>
                                        <p:tgtEl>
                                          <p:spTgt spid="4118"/>
                                        </p:tgtEl>
                                      </p:cBhvr>
                                    </p:animEffect>
                                  </p:childTnLst>
                                </p:cTn>
                              </p:par>
                            </p:childTnLst>
                          </p:cTn>
                        </p:par>
                        <p:par>
                          <p:cTn id="34" fill="hold">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4116"/>
                                        </p:tgtEl>
                                        <p:attrNameLst>
                                          <p:attrName>style.visibility</p:attrName>
                                        </p:attrNameLst>
                                      </p:cBhvr>
                                      <p:to>
                                        <p:strVal val="visible"/>
                                      </p:to>
                                    </p:set>
                                    <p:animEffect transition="in" filter="wipe(up)">
                                      <p:cBhvr>
                                        <p:cTn id="37" dur="1000"/>
                                        <p:tgtEl>
                                          <p:spTgt spid="4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2" grpId="0" animBg="1"/>
      <p:bldP spid="4113" grpId="0" animBg="1"/>
      <p:bldP spid="4114" grpId="0" animBg="1"/>
      <p:bldP spid="4115" grpId="0" animBg="1"/>
      <p:bldP spid="4116" grpId="0" animBg="1"/>
      <p:bldP spid="41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p>
        </p:txBody>
      </p:sp>
      <p:sp>
        <p:nvSpPr>
          <p:cNvPr id="5" name="Rectangle 4"/>
          <p:cNvSpPr/>
          <p:nvPr/>
        </p:nvSpPr>
        <p:spPr>
          <a:xfrm>
            <a:off x="-228600" y="533400"/>
            <a:ext cx="9393918"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solidFill>
                    <a:srgbClr val="FF0000"/>
                  </a:solidFill>
                </a:ln>
                <a:solidFill>
                  <a:srgbClr val="FF0000"/>
                </a:solidFill>
                <a:latin typeface="Arial" charset="0"/>
                <a:cs typeface="+mn-cs"/>
              </a:rPr>
              <a:t>BÀI </a:t>
            </a:r>
            <a:r>
              <a:rPr lang="en-US" sz="3200" b="1" dirty="0" smtClean="0">
                <a:ln w="11430">
                  <a:solidFill>
                    <a:srgbClr val="FF0000"/>
                  </a:solidFill>
                </a:ln>
                <a:solidFill>
                  <a:srgbClr val="FF0000"/>
                </a:solidFill>
                <a:latin typeface="Arial" charset="0"/>
                <a:cs typeface="+mn-cs"/>
              </a:rPr>
              <a:t>10: BÁC HỒ ĐỘC TUYÊN NGÔN ĐỘC LẬP</a:t>
            </a:r>
            <a:endParaRPr lang="en-US" sz="3200" b="1" dirty="0">
              <a:ln w="11430">
                <a:solidFill>
                  <a:srgbClr val="FF0000"/>
                </a:solidFill>
              </a:ln>
              <a:solidFill>
                <a:srgbClr val="FF0000"/>
              </a:solidFill>
              <a:latin typeface="Arial" charset="0"/>
              <a:cs typeface="+mn-cs"/>
            </a:endParaRP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7495" y="1295400"/>
            <a:ext cx="9151495" cy="5091737"/>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latin typeface="Times New Roman" pitchFamily="18" charset="0"/>
              <a:cs typeface="Times New Roman" pitchFamily="18" charset="0"/>
            </a:endParaRPr>
          </a:p>
        </p:txBody>
      </p:sp>
      <p:sp>
        <p:nvSpPr>
          <p:cNvPr id="10243"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10244" name="Picture 5" descr="port_turq_borde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13" y="0"/>
            <a:ext cx="9155113" cy="686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0248" name="TextBox 3"/>
          <p:cNvSpPr txBox="1">
            <a:spLocks noChangeArrowheads="1"/>
          </p:cNvSpPr>
          <p:nvPr/>
        </p:nvSpPr>
        <p:spPr bwMode="auto">
          <a:xfrm>
            <a:off x="0" y="1190625"/>
            <a:ext cx="9144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smtClean="0">
                <a:solidFill>
                  <a:srgbClr val="FF0000"/>
                </a:solidFill>
                <a:latin typeface="Times New Roman" pitchFamily="18" charset="0"/>
                <a:cs typeface="Times New Roman" pitchFamily="18" charset="0"/>
              </a:rPr>
              <a:t>BÁC HỒ ĐỘC TUYÊN NGÔN ĐỘC LẬP</a:t>
            </a:r>
            <a:endParaRPr lang="en-US" sz="3200" b="1" dirty="0">
              <a:solidFill>
                <a:srgbClr val="FF0000"/>
              </a:solidFill>
              <a:latin typeface="Times New Roman" pitchFamily="18" charset="0"/>
              <a:cs typeface="Times New Roman" pitchFamily="18" charset="0"/>
            </a:endParaRPr>
          </a:p>
        </p:txBody>
      </p:sp>
      <p:sp>
        <p:nvSpPr>
          <p:cNvPr id="2" name="Cloud 1"/>
          <p:cNvSpPr/>
          <p:nvPr/>
        </p:nvSpPr>
        <p:spPr>
          <a:xfrm>
            <a:off x="266700" y="2362200"/>
            <a:ext cx="8763000" cy="23622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Times New Roman" pitchFamily="18" charset="0"/>
              <a:cs typeface="Times New Roman" pitchFamily="18" charset="0"/>
            </a:endParaRPr>
          </a:p>
        </p:txBody>
      </p:sp>
      <p:sp>
        <p:nvSpPr>
          <p:cNvPr id="12" name="TextBox 11"/>
          <p:cNvSpPr txBox="1">
            <a:spLocks noChangeArrowheads="1"/>
          </p:cNvSpPr>
          <p:nvPr/>
        </p:nvSpPr>
        <p:spPr bwMode="auto">
          <a:xfrm>
            <a:off x="794478" y="3131853"/>
            <a:ext cx="812092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hiểu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lập</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eaLnBrk="1" hangingPunct="1"/>
            <a:endParaRPr lang="en-US" smtClean="0">
              <a:latin typeface="Times New Roman" pitchFamily="18" charset="0"/>
              <a:cs typeface="Times New Roman" pitchFamily="18" charset="0"/>
            </a:endParaRPr>
          </a:p>
        </p:txBody>
      </p:sp>
      <p:pic>
        <p:nvPicPr>
          <p:cNvPr id="10244" name="Picture 5" descr="port_turq_borde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13" y="-11113"/>
            <a:ext cx="9155113" cy="686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914400" y="152400"/>
            <a:ext cx="7772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latin typeface="Times New Roman" pitchFamily="18" charset="0"/>
              <a:cs typeface="Times New Roman" pitchFamily="18" charset="0"/>
            </a:endParaRPr>
          </a:p>
        </p:txBody>
      </p:sp>
      <p:sp>
        <p:nvSpPr>
          <p:cNvPr id="10248" name="TextBox 3"/>
          <p:cNvSpPr txBox="1">
            <a:spLocks noChangeArrowheads="1"/>
          </p:cNvSpPr>
          <p:nvPr/>
        </p:nvSpPr>
        <p:spPr bwMode="auto">
          <a:xfrm>
            <a:off x="0" y="1190625"/>
            <a:ext cx="9144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smtClean="0">
                <a:solidFill>
                  <a:srgbClr val="FF0000"/>
                </a:solidFill>
                <a:latin typeface="Times New Roman" pitchFamily="18" charset="0"/>
                <a:cs typeface="Times New Roman" pitchFamily="18" charset="0"/>
              </a:rPr>
              <a:t>BÁC HỒ ĐỘC TUYÊN NGÔN ĐỘC LẬP</a:t>
            </a:r>
            <a:endParaRPr lang="en-US" sz="3200" b="1" dirty="0">
              <a:solidFill>
                <a:srgbClr val="FF0000"/>
              </a:solidFill>
              <a:latin typeface="Times New Roman" pitchFamily="18" charset="0"/>
              <a:cs typeface="Times New Roman" pitchFamily="18" charset="0"/>
            </a:endParaRPr>
          </a:p>
        </p:txBody>
      </p:sp>
      <p:sp>
        <p:nvSpPr>
          <p:cNvPr id="5" name="TextBox 4"/>
          <p:cNvSpPr txBox="1">
            <a:spLocks noChangeArrowheads="1"/>
          </p:cNvSpPr>
          <p:nvPr/>
        </p:nvSpPr>
        <p:spPr bwMode="auto">
          <a:xfrm>
            <a:off x="495300" y="2667000"/>
            <a:ext cx="81534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a:solidFill>
                  <a:srgbClr val="0000FF"/>
                </a:solidFill>
                <a:latin typeface="Times New Roman" pitchFamily="18" charset="0"/>
                <a:cs typeface="Times New Roman" pitchFamily="18" charset="0"/>
              </a:rPr>
              <a:t>HOẠT ĐỘNG 1: </a:t>
            </a:r>
            <a:endParaRPr lang="en-US" sz="3200" b="1" dirty="0" smtClean="0">
              <a:solidFill>
                <a:srgbClr val="0000FF"/>
              </a:solidFill>
              <a:latin typeface="Times New Roman" pitchFamily="18" charset="0"/>
              <a:cs typeface="Times New Roman" pitchFamily="18" charset="0"/>
            </a:endParaRPr>
          </a:p>
          <a:p>
            <a:pPr algn="ctr" eaLnBrk="1" hangingPunct="1"/>
            <a:r>
              <a:rPr lang="en-US" sz="3200" b="1" dirty="0" err="1" smtClean="0">
                <a:latin typeface="Times New Roman" pitchFamily="18" charset="0"/>
                <a:cs typeface="Times New Roman" pitchFamily="18" charset="0"/>
              </a:rPr>
              <a:t>Quang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cảnh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Nội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ngày</a:t>
            </a:r>
            <a:r>
              <a:rPr lang="en-US" sz="3200" b="1" dirty="0" smtClean="0">
                <a:latin typeface="Times New Roman" pitchFamily="18" charset="0"/>
                <a:cs typeface="Times New Roman" pitchFamily="18" charset="0"/>
              </a:rPr>
              <a:t> 2-9-1945</a:t>
            </a:r>
            <a:endParaRPr lang="en-US" sz="32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332905209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6046565"/>
            <a:ext cx="9144000" cy="507831"/>
          </a:xfrm>
          <a:prstGeom prst="rect">
            <a:avLst/>
          </a:prstGeom>
        </p:spPr>
        <p:txBody>
          <a:bodyPr wrap="square">
            <a:spAutoFit/>
          </a:bodyPr>
          <a:lstStyle/>
          <a:p>
            <a:pPr eaLnBrk="0" hangingPunct="0">
              <a:spcBef>
                <a:spcPct val="50000"/>
              </a:spcBef>
            </a:pPr>
            <a:r>
              <a:rPr lang="en-US" sz="2700" dirty="0" err="1" smtClean="0">
                <a:solidFill>
                  <a:srgbClr val="FF0000"/>
                </a:solidFill>
                <a:latin typeface="Times New Roman" pitchFamily="18" charset="0"/>
                <a:cs typeface="Times New Roman" pitchFamily="18" charset="0"/>
              </a:rPr>
              <a:t>Em</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có</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nhận</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xét</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gì</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về</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quang</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cảnh</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Hà</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Nội</a:t>
            </a:r>
            <a:r>
              <a:rPr lang="en-US" sz="2700" dirty="0" smtClean="0">
                <a:solidFill>
                  <a:srgbClr val="FF0000"/>
                </a:solidFill>
                <a:latin typeface="Times New Roman" pitchFamily="18" charset="0"/>
                <a:cs typeface="Times New Roman" pitchFamily="18" charset="0"/>
              </a:rPr>
              <a:t> </a:t>
            </a:r>
            <a:r>
              <a:rPr lang="en-US" sz="2700" dirty="0" err="1" smtClean="0">
                <a:solidFill>
                  <a:srgbClr val="FF0000"/>
                </a:solidFill>
                <a:latin typeface="Times New Roman" pitchFamily="18" charset="0"/>
                <a:cs typeface="Times New Roman" pitchFamily="18" charset="0"/>
              </a:rPr>
              <a:t>ngày</a:t>
            </a:r>
            <a:r>
              <a:rPr lang="en-US" sz="2700" dirty="0" smtClean="0">
                <a:solidFill>
                  <a:srgbClr val="FF0000"/>
                </a:solidFill>
                <a:latin typeface="Times New Roman" pitchFamily="18" charset="0"/>
                <a:cs typeface="Times New Roman" pitchFamily="18" charset="0"/>
              </a:rPr>
              <a:t> 2-9-1945?</a:t>
            </a:r>
            <a:endParaRPr lang="en-US" sz="2700" dirty="0">
              <a:solidFill>
                <a:srgbClr val="FF0000"/>
              </a:solidFill>
              <a:latin typeface="Times New Roman" pitchFamily="18" charset="0"/>
              <a:cs typeface="Times New Roman" pitchFamily="18" charset="0"/>
            </a:endParaRPr>
          </a:p>
        </p:txBody>
      </p:sp>
      <p:pic>
        <p:nvPicPr>
          <p:cNvPr id="5" name="Picture 8" descr="19-8 thangtam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50130" y="3048000"/>
            <a:ext cx="4393869" cy="281939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3053365"/>
            <a:ext cx="4267200" cy="2814033"/>
          </a:xfrm>
          <a:prstGeom prst="rect">
            <a:avLst/>
          </a:prstGeom>
          <a:ln w="88900" cap="sq" cmpd="thickThin">
            <a:solidFill>
              <a:srgbClr val="000000"/>
            </a:solidFill>
            <a:prstDash val="solid"/>
            <a:miter lim="800000"/>
          </a:ln>
          <a:effectLst>
            <a:innerShdw blurRad="76200">
              <a:srgbClr val="000000"/>
            </a:innerShdw>
          </a:effectLst>
        </p:spPr>
      </p:pic>
      <p:pic>
        <p:nvPicPr>
          <p:cNvPr id="7" name="Picture 2" descr="https://images-blogger-opensocial.googleusercontent.com/gadgets/proxy?url=http%3A%2F%2F4.bp.blogspot.com%2F-SNSYUIUqzSE%2FU_cA7I3HQsI%2FAAAAAAAAKFg%2Ftth2FnkJPxU%2Fs1600%2F_vannghe-315-9.jpg&amp;container=blogger&amp;gadget=a&amp;rewriteMime=image%2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28059" y="88005"/>
            <a:ext cx="4393870" cy="2743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228600" y="88004"/>
            <a:ext cx="4267200" cy="273139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378468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500"/>
                            </p:stCondLst>
                            <p:childTnLst>
                              <p:par>
                                <p:cTn id="13" presetID="14"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1228</TotalTime>
  <Words>651</Words>
  <Application>Microsoft Office PowerPoint</Application>
  <PresentationFormat>On-screen Show (4:3)</PresentationFormat>
  <Paragraphs>72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Executive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&lt;arabianhorse&gt;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HOANG ITQB</dc:creator>
  <cp:lastModifiedBy>pc</cp:lastModifiedBy>
  <cp:revision>101</cp:revision>
  <dcterms:created xsi:type="dcterms:W3CDTF">2013-03-17T08:20:55Z</dcterms:created>
  <dcterms:modified xsi:type="dcterms:W3CDTF">2015-11-08T09:02:34Z</dcterms:modified>
</cp:coreProperties>
</file>